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9" r:id="rId2"/>
    <p:sldId id="256" r:id="rId3"/>
    <p:sldId id="257" r:id="rId4"/>
    <p:sldId id="258" r:id="rId5"/>
    <p:sldId id="260" r:id="rId6"/>
    <p:sldId id="262" r:id="rId7"/>
    <p:sldId id="261"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0D4D4"/>
    <a:srgbClr val="85E1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43" y="43"/>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C0A75B-DE39-B5BE-00D3-66CCCF64F8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EC27FDC-F4BC-0E7C-3DA9-8840607787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EB5EAB-F910-4FA9-9D90-DA66D74679DA}" type="datetimeFigureOut">
              <a:rPr lang="en-US" smtClean="0"/>
              <a:t>8/1/2022</a:t>
            </a:fld>
            <a:endParaRPr lang="en-US"/>
          </a:p>
        </p:txBody>
      </p:sp>
      <p:sp>
        <p:nvSpPr>
          <p:cNvPr id="4" name="Footer Placeholder 3">
            <a:extLst>
              <a:ext uri="{FF2B5EF4-FFF2-40B4-BE49-F238E27FC236}">
                <a16:creationId xmlns:a16="http://schemas.microsoft.com/office/drawing/2014/main" id="{ACE283DE-E3BD-B15F-7FF1-A2FD322586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4A50665-6AB6-321D-7948-6064645E7F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89298D-C0B6-49E8-A03B-3BAE690438EB}" type="slidenum">
              <a:rPr lang="en-US" smtClean="0"/>
              <a:t>‹#›</a:t>
            </a:fld>
            <a:endParaRPr lang="en-US"/>
          </a:p>
        </p:txBody>
      </p:sp>
    </p:spTree>
    <p:extLst>
      <p:ext uri="{BB962C8B-B14F-4D97-AF65-F5344CB8AC3E}">
        <p14:creationId xmlns:p14="http://schemas.microsoft.com/office/powerpoint/2010/main" val="1430794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4891E-C34B-4153-B7A5-53B38D5B0647}" type="datetimeFigureOut">
              <a:rPr lang="en-US" smtClean="0"/>
              <a:t>8/1/2022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C36DA-FAF6-477B-9432-F84C9090AE8A}" type="slidenum">
              <a:rPr lang="en-US" smtClean="0"/>
              <a:t>‹#›</a:t>
            </a:fld>
            <a:endParaRPr lang="en-US"/>
          </a:p>
        </p:txBody>
      </p:sp>
    </p:spTree>
    <p:extLst>
      <p:ext uri="{BB962C8B-B14F-4D97-AF65-F5344CB8AC3E}">
        <p14:creationId xmlns:p14="http://schemas.microsoft.com/office/powerpoint/2010/main" val="3967698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9EC8-E033-FD32-1B4C-62BECB10D0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9" name="Footer Placeholder 8">
            <a:extLst>
              <a:ext uri="{FF2B5EF4-FFF2-40B4-BE49-F238E27FC236}">
                <a16:creationId xmlns:a16="http://schemas.microsoft.com/office/drawing/2014/main" id="{A37BF665-52B9-AB5C-5CB7-8EBF07682AC8}"/>
              </a:ext>
            </a:extLst>
          </p:cNvPr>
          <p:cNvSpPr>
            <a:spLocks noGrp="1"/>
          </p:cNvSpPr>
          <p:nvPr>
            <p:ph type="ftr" sz="quarter" idx="11"/>
          </p:nvPr>
        </p:nvSpPr>
        <p:spPr>
          <a:xfrm>
            <a:off x="7539182" y="5721638"/>
            <a:ext cx="4114800" cy="634713"/>
          </a:xfrm>
        </p:spPr>
        <p:txBody>
          <a:bodyPr/>
          <a:lstStyle/>
          <a:p>
            <a:endParaRPr lang="en-US" dirty="0"/>
          </a:p>
        </p:txBody>
      </p:sp>
      <p:sp>
        <p:nvSpPr>
          <p:cNvPr id="10" name="Slide Number Placeholder 9">
            <a:extLst>
              <a:ext uri="{FF2B5EF4-FFF2-40B4-BE49-F238E27FC236}">
                <a16:creationId xmlns:a16="http://schemas.microsoft.com/office/drawing/2014/main" id="{BA4F1D07-723E-3B36-7CAF-112AFE420AF0}"/>
              </a:ext>
            </a:extLst>
          </p:cNvPr>
          <p:cNvSpPr>
            <a:spLocks noGrp="1"/>
          </p:cNvSpPr>
          <p:nvPr>
            <p:ph type="sldNum" sz="quarter" idx="12"/>
          </p:nvPr>
        </p:nvSpPr>
        <p:spPr>
          <a:xfrm>
            <a:off x="8675993" y="6356351"/>
            <a:ext cx="2743200" cy="365125"/>
          </a:xfrm>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2231835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6F1A-60EB-D3E9-7139-6F3C16666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5203D2-FE5B-9588-C95D-3ACBBCDBE01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E454D-6F71-3263-E926-FE32996C8D2C}"/>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5" name="Footer Placeholder 4">
            <a:extLst>
              <a:ext uri="{FF2B5EF4-FFF2-40B4-BE49-F238E27FC236}">
                <a16:creationId xmlns:a16="http://schemas.microsoft.com/office/drawing/2014/main" id="{7F2D7026-5FBD-A529-2D2D-761E714E2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49838-3395-BE80-0060-6BB271D5CF3B}"/>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2493252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71FF5-A9A3-1E3A-5139-094D3A239E8F}"/>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9E2DF8-D4DE-BE11-B1A9-8AD45B5EC7F7}"/>
              </a:ext>
            </a:extLst>
          </p:cNvPr>
          <p:cNvSpPr>
            <a:spLocks noGrp="1"/>
          </p:cNvSpPr>
          <p:nvPr>
            <p:ph type="body" orient="vert" idx="1"/>
          </p:nvPr>
        </p:nvSpPr>
        <p:spPr>
          <a:xfrm>
            <a:off x="838201"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1E3B4-3AA1-0ED4-9F65-29B4E551E4C0}"/>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5" name="Footer Placeholder 4">
            <a:extLst>
              <a:ext uri="{FF2B5EF4-FFF2-40B4-BE49-F238E27FC236}">
                <a16:creationId xmlns:a16="http://schemas.microsoft.com/office/drawing/2014/main" id="{4620C029-CF16-E649-DF33-F7DA26685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3C669-A1FB-F3C1-2103-21DBE476D3B4}"/>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3313289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AD1B-BFDB-58A7-A61D-C2C5119402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7BB88-D22B-9026-380B-73FA26BF169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25214-C95B-F901-8632-CF7C45844FEE}"/>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5" name="Footer Placeholder 4">
            <a:extLst>
              <a:ext uri="{FF2B5EF4-FFF2-40B4-BE49-F238E27FC236}">
                <a16:creationId xmlns:a16="http://schemas.microsoft.com/office/drawing/2014/main" id="{4E2BA3D1-8EBE-EF07-9EA2-FD88766A6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9DF72-1891-786C-A359-70303AF9AD35}"/>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1312117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CD55-87CD-1EAF-CD10-EA552AC8F44A}"/>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634382-948C-40E3-8884-1484B88565D8}"/>
              </a:ext>
            </a:extLst>
          </p:cNvPr>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2858E7-D904-FDDE-C738-33B844B217C3}"/>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5" name="Footer Placeholder 4">
            <a:extLst>
              <a:ext uri="{FF2B5EF4-FFF2-40B4-BE49-F238E27FC236}">
                <a16:creationId xmlns:a16="http://schemas.microsoft.com/office/drawing/2014/main" id="{05D840A1-9972-5287-1EB0-18245B52D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73AB63-4212-3D3E-54DF-BF2ED2D4BFF7}"/>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32195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B75A-1659-9783-D125-6AE61A4F3F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AC777-BA14-3F5B-643E-93C13AC16BE8}"/>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001B98-EA6D-97AD-D39E-84BBE417DE96}"/>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7D3B9E-57E9-2728-BD28-9948E2C1A311}"/>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6" name="Footer Placeholder 5">
            <a:extLst>
              <a:ext uri="{FF2B5EF4-FFF2-40B4-BE49-F238E27FC236}">
                <a16:creationId xmlns:a16="http://schemas.microsoft.com/office/drawing/2014/main" id="{84DAF007-B274-AAC0-5D50-724BFB13AA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CFE24B-5951-AF2D-3532-56EC960100B9}"/>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55518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BE2D-EE6F-476F-957E-6803A41EF14F}"/>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23754-6859-7E85-1152-D7C3E8F59E20}"/>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5C77AA-18B6-9557-8B9E-6848CB10C257}"/>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9393FB-C902-2833-D8C2-C1400AC62278}"/>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DC6798-2DC5-F62E-D037-5A09511B0C26}"/>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C8FE00-A3C2-9828-EDA5-F79D1112527E}"/>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8" name="Footer Placeholder 7">
            <a:extLst>
              <a:ext uri="{FF2B5EF4-FFF2-40B4-BE49-F238E27FC236}">
                <a16:creationId xmlns:a16="http://schemas.microsoft.com/office/drawing/2014/main" id="{E2A71869-139F-D28F-64CD-015A68FFDE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DBB1F9-39AF-1637-8B31-6D94F071643C}"/>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2369175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6814-A206-23F4-AA4A-46AB7B5522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52FCBA-0D58-4BF9-03AD-AB1FB1AE9673}"/>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4" name="Footer Placeholder 3">
            <a:extLst>
              <a:ext uri="{FF2B5EF4-FFF2-40B4-BE49-F238E27FC236}">
                <a16:creationId xmlns:a16="http://schemas.microsoft.com/office/drawing/2014/main" id="{0AC912FB-9725-7725-D064-3612DD48CD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725998-1773-3640-F8C1-224E2F3A90A0}"/>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35098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7E03E6-4B06-976D-8D07-733048559D71}"/>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3" name="Footer Placeholder 2">
            <a:extLst>
              <a:ext uri="{FF2B5EF4-FFF2-40B4-BE49-F238E27FC236}">
                <a16:creationId xmlns:a16="http://schemas.microsoft.com/office/drawing/2014/main" id="{1937FFEA-64E6-ADF2-4199-03CE3E10D1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D23C1D-0997-2382-577E-12D628319BA4}"/>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126472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2034-D035-06D2-B7F4-8D602B43F0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E68262-9F3B-A55A-5162-89C3558EF761}"/>
              </a:ext>
            </a:extLst>
          </p:cNvPr>
          <p:cNvSpPr>
            <a:spLocks noGrp="1"/>
          </p:cNvSpPr>
          <p:nvPr>
            <p:ph idx="1"/>
          </p:nvPr>
        </p:nvSpPr>
        <p:spPr>
          <a:xfrm>
            <a:off x="5183188" y="987427"/>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4EEF05-D783-3866-DDA6-DE2C42FC166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C33B78-6C29-330D-9D16-E299865783DD}"/>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6" name="Footer Placeholder 5">
            <a:extLst>
              <a:ext uri="{FF2B5EF4-FFF2-40B4-BE49-F238E27FC236}">
                <a16:creationId xmlns:a16="http://schemas.microsoft.com/office/drawing/2014/main" id="{BC6A37A5-7C3F-0BDD-F766-015CBF6F0F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7A47EA-8199-C1D3-329B-D23A54D4CBFF}"/>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1921764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532D-6C8A-7924-29A5-B32DB36081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2A1D02-7B6C-F42E-AEE4-CE149806D8A1}"/>
              </a:ext>
            </a:extLst>
          </p:cNvPr>
          <p:cNvSpPr>
            <a:spLocks noGrp="1"/>
          </p:cNvSpPr>
          <p:nvPr>
            <p:ph type="pic" idx="1"/>
          </p:nvPr>
        </p:nvSpPr>
        <p:spPr>
          <a:xfrm>
            <a:off x="5183188" y="987427"/>
            <a:ext cx="6172200" cy="4873625"/>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3155CCC4-56AB-FF2E-6838-B72EF1B826D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C1405-AC91-29A7-9411-88D6262F56E1}"/>
              </a:ext>
            </a:extLst>
          </p:cNvPr>
          <p:cNvSpPr>
            <a:spLocks noGrp="1"/>
          </p:cNvSpPr>
          <p:nvPr>
            <p:ph type="dt" sz="half" idx="10"/>
          </p:nvPr>
        </p:nvSpPr>
        <p:spPr>
          <a:xfrm>
            <a:off x="838200" y="6356352"/>
            <a:ext cx="2743200" cy="365125"/>
          </a:xfrm>
          <a:prstGeom prst="rect">
            <a:avLst/>
          </a:prstGeom>
        </p:spPr>
        <p:txBody>
          <a:bodyPr/>
          <a:lstStyle/>
          <a:p>
            <a:fld id="{3BC95FB0-DDC0-4C11-BA97-747AE87B0570}" type="datetimeFigureOut">
              <a:rPr lang="en-US" smtClean="0"/>
              <a:t>8/1/2022</a:t>
            </a:fld>
            <a:endParaRPr lang="en-US"/>
          </a:p>
        </p:txBody>
      </p:sp>
      <p:sp>
        <p:nvSpPr>
          <p:cNvPr id="6" name="Footer Placeholder 5">
            <a:extLst>
              <a:ext uri="{FF2B5EF4-FFF2-40B4-BE49-F238E27FC236}">
                <a16:creationId xmlns:a16="http://schemas.microsoft.com/office/drawing/2014/main" id="{AD371896-EF3F-324C-82E9-1F39F694B3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FBA914-DB05-66B3-5010-6FD873B06178}"/>
              </a:ext>
            </a:extLst>
          </p:cNvPr>
          <p:cNvSpPr>
            <a:spLocks noGrp="1"/>
          </p:cNvSpPr>
          <p:nvPr>
            <p:ph type="sldNum" sz="quarter" idx="12"/>
          </p:nvPr>
        </p:nvSpPr>
        <p:spPr/>
        <p:txBody>
          <a:bodyPr/>
          <a:lstStyle/>
          <a:p>
            <a:fld id="{8FC5BA50-0BC8-4835-B9C9-9A0E3318167C}" type="slidenum">
              <a:rPr lang="en-US" smtClean="0"/>
              <a:t>‹#›</a:t>
            </a:fld>
            <a:endParaRPr lang="en-US"/>
          </a:p>
        </p:txBody>
      </p:sp>
    </p:spTree>
    <p:extLst>
      <p:ext uri="{BB962C8B-B14F-4D97-AF65-F5344CB8AC3E}">
        <p14:creationId xmlns:p14="http://schemas.microsoft.com/office/powerpoint/2010/main" val="1170207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hyperlink" Target="https://www.guvi.in/certificate?id=gJ1692j13N9w57qr2s"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hyperlink" Target="mailto:nesank1996@gmail.com" TargetMode="External"/><Relationship Id="rId2" Type="http://schemas.openxmlformats.org/officeDocument/2006/relationships/slideLayout" Target="../slideLayouts/slideLayout2.xml"/><Relationship Id="rId16" Type="http://schemas.openxmlformats.org/officeDocument/2006/relationships/hyperlink" Target="mailto:%20nesank1996@gmail.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github.com/NesanK96"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linkedin.com/in/nesan-k-4b1258151/"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6910BA-B903-D5F0-CB9A-83381EB9F3AB}"/>
              </a:ext>
            </a:extLst>
          </p:cNvPr>
          <p:cNvSpPr>
            <a:spLocks noGrp="1"/>
          </p:cNvSpPr>
          <p:nvPr>
            <p:ph type="title"/>
          </p:nvPr>
        </p:nvSpPr>
        <p:spPr>
          <a:xfrm>
            <a:off x="838200" y="41839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5" name="Footer Placeholder 4">
            <a:extLst>
              <a:ext uri="{FF2B5EF4-FFF2-40B4-BE49-F238E27FC236}">
                <a16:creationId xmlns:a16="http://schemas.microsoft.com/office/drawing/2014/main" id="{8B28F221-9FCA-3880-BC11-D9568FF119F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925B5F-AA95-5AF4-B851-1CAC95E44E4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5BA50-0BC8-4835-B9C9-9A0E3318167C}" type="slidenum">
              <a:rPr lang="en-US" smtClean="0"/>
              <a:t>‹#›</a:t>
            </a:fld>
            <a:endParaRPr lang="en-US"/>
          </a:p>
        </p:txBody>
      </p:sp>
      <p:pic>
        <p:nvPicPr>
          <p:cNvPr id="1026" name="Picture 2" descr="See the source image">
            <a:extLst>
              <a:ext uri="{FF2B5EF4-FFF2-40B4-BE49-F238E27FC236}">
                <a16:creationId xmlns:a16="http://schemas.microsoft.com/office/drawing/2014/main" id="{F11159EC-22A2-A4F4-DFF3-99F970AB22E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6278978" y="7771761"/>
            <a:ext cx="742146" cy="7421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7D0B61-8658-046A-B6F2-6030E35B782C}"/>
              </a:ext>
            </a:extLst>
          </p:cNvPr>
          <p:cNvSpPr txBox="1"/>
          <p:nvPr userDrawn="1"/>
        </p:nvSpPr>
        <p:spPr>
          <a:xfrm>
            <a:off x="1701553" y="6356352"/>
            <a:ext cx="8788893" cy="646331"/>
          </a:xfrm>
          <a:prstGeom prst="rect">
            <a:avLst/>
          </a:prstGeom>
          <a:noFill/>
        </p:spPr>
        <p:txBody>
          <a:bodyPr wrap="square" rtlCol="0">
            <a:spAutoFit/>
          </a:bodyPr>
          <a:lstStyle/>
          <a:p>
            <a:pPr algn="ctr"/>
            <a:r>
              <a:rPr lang="en-US" dirty="0">
                <a:solidFill>
                  <a:srgbClr val="0070C0"/>
                </a:solidFill>
                <a:latin typeface="Bahnschrift Light SemiCondensed" panose="020B0502040204020203" pitchFamily="34" charset="0"/>
                <a:hlinkClick r:id="rId14">
                  <a:extLst>
                    <a:ext uri="{A12FA001-AC4F-418D-AE19-62706E023703}">
                      <ahyp:hlinkClr xmlns:ahyp="http://schemas.microsoft.com/office/drawing/2018/hyperlinkcolor" val="tx"/>
                    </a:ext>
                  </a:extLst>
                </a:hlinkClick>
              </a:rPr>
              <a:t>LinkedIn</a:t>
            </a:r>
            <a:r>
              <a:rPr lang="en-US" dirty="0">
                <a:solidFill>
                  <a:srgbClr val="0070C0"/>
                </a:solidFill>
                <a:latin typeface="Bahnschrift Light SemiCondensed" panose="020B0502040204020203" pitchFamily="34" charset="0"/>
              </a:rPr>
              <a:t> | </a:t>
            </a:r>
            <a:r>
              <a:rPr lang="en-US" dirty="0">
                <a:solidFill>
                  <a:srgbClr val="0070C0"/>
                </a:solidFill>
                <a:latin typeface="Bahnschrift Light SemiCondensed" panose="020B0502040204020203" pitchFamily="34" charset="0"/>
                <a:hlinkClick r:id="rId15">
                  <a:extLst>
                    <a:ext uri="{A12FA001-AC4F-418D-AE19-62706E023703}">
                      <ahyp:hlinkClr xmlns:ahyp="http://schemas.microsoft.com/office/drawing/2018/hyperlinkcolor" val="tx"/>
                    </a:ext>
                  </a:extLst>
                </a:hlinkClick>
              </a:rPr>
              <a:t>GitHub</a:t>
            </a:r>
            <a:r>
              <a:rPr lang="en-US" dirty="0">
                <a:solidFill>
                  <a:srgbClr val="0070C0"/>
                </a:solidFill>
                <a:latin typeface="Bahnschrift Light SemiCondensed" panose="020B0502040204020203" pitchFamily="34" charset="0"/>
              </a:rPr>
              <a:t> | </a:t>
            </a:r>
            <a:r>
              <a:rPr lang="nn-NO" dirty="0">
                <a:solidFill>
                  <a:srgbClr val="0070C0"/>
                </a:solidFill>
                <a:latin typeface="Bahnschrift Light SemiCondensed" panose="020B0502040204020203" pitchFamily="34" charset="0"/>
                <a:hlinkClick r:id="rId16">
                  <a:extLst>
                    <a:ext uri="{A12FA001-AC4F-418D-AE19-62706E023703}">
                      <ahyp:hlinkClr xmlns:ahyp="http://schemas.microsoft.com/office/drawing/2018/hyperlinkcolor" val="tx"/>
                    </a:ext>
                  </a:extLst>
                </a:hlinkClick>
              </a:rPr>
              <a:t>mailto: </a:t>
            </a:r>
            <a:r>
              <a:rPr lang="nn-NO" dirty="0">
                <a:solidFill>
                  <a:srgbClr val="0070C0"/>
                </a:solidFill>
                <a:latin typeface="Bahnschrift Light SemiCondensed" panose="020B0502040204020203" pitchFamily="34" charset="0"/>
                <a:hlinkClick r:id="rId17">
                  <a:extLst>
                    <a:ext uri="{A12FA001-AC4F-418D-AE19-62706E023703}">
                      <ahyp:hlinkClr xmlns:ahyp="http://schemas.microsoft.com/office/drawing/2018/hyperlinkcolor" val="tx"/>
                    </a:ext>
                  </a:extLst>
                </a:hlinkClick>
              </a:rPr>
              <a:t>nesank1996@gmail.com</a:t>
            </a:r>
            <a:endParaRPr lang="en-US" dirty="0">
              <a:solidFill>
                <a:srgbClr val="0070C0"/>
              </a:solidFill>
              <a:latin typeface="Bahnschrift Light SemiCondensed" panose="020B0502040204020203" pitchFamily="34" charset="0"/>
            </a:endParaRPr>
          </a:p>
          <a:p>
            <a:endParaRPr lang="en-US" dirty="0">
              <a:solidFill>
                <a:srgbClr val="0070C0"/>
              </a:solidFill>
              <a:latin typeface="Bahnschrift Light SemiCondensed" panose="020B0502040204020203" pitchFamily="34" charset="0"/>
            </a:endParaRPr>
          </a:p>
        </p:txBody>
      </p:sp>
      <p:pic>
        <p:nvPicPr>
          <p:cNvPr id="2050" name="Picture 2" descr="See the source image">
            <a:hlinkClick r:id="rId18"/>
            <a:extLst>
              <a:ext uri="{FF2B5EF4-FFF2-40B4-BE49-F238E27FC236}">
                <a16:creationId xmlns:a16="http://schemas.microsoft.com/office/drawing/2014/main" id="{D8CBC020-EBD7-8B67-2539-AF999608214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32645" y="5461334"/>
            <a:ext cx="1078355" cy="1078355"/>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7">
            <a:extLst>
              <a:ext uri="{FF2B5EF4-FFF2-40B4-BE49-F238E27FC236}">
                <a16:creationId xmlns:a16="http://schemas.microsoft.com/office/drawing/2014/main" id="{1FD367C2-C21F-A1ED-1A12-1B04DDF29A2A}"/>
              </a:ext>
            </a:extLst>
          </p:cNvPr>
          <p:cNvSpPr txBox="1">
            <a:spLocks/>
          </p:cNvSpPr>
          <p:nvPr userDrawn="1"/>
        </p:nvSpPr>
        <p:spPr>
          <a:xfrm>
            <a:off x="838199" y="643960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rgbClr val="FF0000"/>
                </a:solidFill>
                <a:latin typeface="+mj-lt"/>
              </a:rPr>
              <a:t>31</a:t>
            </a:r>
            <a:r>
              <a:rPr lang="en-US" sz="1200" b="1" baseline="30000" dirty="0">
                <a:solidFill>
                  <a:srgbClr val="FF0000"/>
                </a:solidFill>
                <a:latin typeface="+mj-lt"/>
              </a:rPr>
              <a:t>st</a:t>
            </a:r>
            <a:r>
              <a:rPr lang="en-US" sz="1200" b="1" dirty="0">
                <a:solidFill>
                  <a:srgbClr val="FF0000"/>
                </a:solidFill>
                <a:latin typeface="+mj-lt"/>
              </a:rPr>
              <a:t> July, 2022</a:t>
            </a:r>
            <a:endParaRPr lang="en-US" dirty="0"/>
          </a:p>
        </p:txBody>
      </p:sp>
    </p:spTree>
    <p:extLst>
      <p:ext uri="{BB962C8B-B14F-4D97-AF65-F5344CB8AC3E}">
        <p14:creationId xmlns:p14="http://schemas.microsoft.com/office/powerpoint/2010/main" val="1402848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file/d/1CVriHt3e1jd9i8NgLag0zSHSGHcNoHCX/view?usp=sharing" TargetMode="External"/><Relationship Id="rId2" Type="http://schemas.openxmlformats.org/officeDocument/2006/relationships/hyperlink" Target="https://nesank96-guvi-project-new-lvzicn.streamlitapp.com/#chennai-house-price-predictor"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nesank96-guvi-project-new-lvzicn.streamlitapp.com/#chennai-house-price-predictor"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drive.google.com/file/d/1hqlG0IqJh87-GiMNL_KAtbtZppMO07Hb/view"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drive.google.com/file/d/1CVriHt3e1jd9i8NgLag0zSHSGHcNoHCX/view?usp=sharin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C98F-2FFD-7DF1-EE79-F578DCCD3B42}"/>
              </a:ext>
            </a:extLst>
          </p:cNvPr>
          <p:cNvSpPr>
            <a:spLocks noGrp="1"/>
          </p:cNvSpPr>
          <p:nvPr>
            <p:ph type="ctrTitle"/>
          </p:nvPr>
        </p:nvSpPr>
        <p:spPr>
          <a:xfrm>
            <a:off x="1524000" y="1289035"/>
            <a:ext cx="9144000" cy="1154767"/>
          </a:xfrm>
        </p:spPr>
        <p:txBody>
          <a:bodyPr>
            <a:normAutofit/>
          </a:bodyPr>
          <a:lstStyle/>
          <a:p>
            <a:r>
              <a:rPr lang="en-US" sz="4000" dirty="0">
                <a:latin typeface="Bahnschrift Light SemiCondensed" panose="020B0502040204020203" pitchFamily="34" charset="0"/>
              </a:rPr>
              <a:t>CHENNAI HOUSE PRICE PREDICTION</a:t>
            </a:r>
          </a:p>
        </p:txBody>
      </p:sp>
      <p:sp>
        <p:nvSpPr>
          <p:cNvPr id="3" name="Subtitle 2">
            <a:extLst>
              <a:ext uri="{FF2B5EF4-FFF2-40B4-BE49-F238E27FC236}">
                <a16:creationId xmlns:a16="http://schemas.microsoft.com/office/drawing/2014/main" id="{E931720F-354B-C436-F904-75ED55977607}"/>
              </a:ext>
            </a:extLst>
          </p:cNvPr>
          <p:cNvSpPr>
            <a:spLocks noGrp="1"/>
          </p:cNvSpPr>
          <p:nvPr>
            <p:ph type="subTitle" idx="4294967295"/>
          </p:nvPr>
        </p:nvSpPr>
        <p:spPr>
          <a:xfrm>
            <a:off x="1524000" y="2640723"/>
            <a:ext cx="9144000" cy="922836"/>
          </a:xfrm>
          <a:prstGeom prst="rect">
            <a:avLst/>
          </a:prstGeom>
        </p:spPr>
        <p:txBody>
          <a:bodyPr/>
          <a:lstStyle/>
          <a:p>
            <a:pPr marL="0" indent="0" algn="ctr">
              <a:buNone/>
            </a:pPr>
            <a:r>
              <a:rPr lang="en-US" dirty="0">
                <a:solidFill>
                  <a:srgbClr val="FF0000"/>
                </a:solidFill>
                <a:latin typeface="Bahnschrift Light SemiCondensed" panose="020B0502040204020203" pitchFamily="34" charset="0"/>
              </a:rPr>
              <a:t>MASTER DATA SCIENCE</a:t>
            </a:r>
          </a:p>
          <a:p>
            <a:pPr marL="0" indent="0" algn="ctr">
              <a:buNone/>
            </a:pPr>
            <a:r>
              <a:rPr lang="en-US" b="1" dirty="0">
                <a:latin typeface="Bahnschrift Light" panose="020B0502040204020203" pitchFamily="34" charset="0"/>
              </a:rPr>
              <a:t>NESAN K</a:t>
            </a:r>
          </a:p>
        </p:txBody>
      </p:sp>
      <p:sp>
        <p:nvSpPr>
          <p:cNvPr id="4" name="TextBox 3">
            <a:extLst>
              <a:ext uri="{FF2B5EF4-FFF2-40B4-BE49-F238E27FC236}">
                <a16:creationId xmlns:a16="http://schemas.microsoft.com/office/drawing/2014/main" id="{F404564C-61C2-F246-32C6-E82EB726F8B8}"/>
              </a:ext>
            </a:extLst>
          </p:cNvPr>
          <p:cNvSpPr txBox="1"/>
          <p:nvPr/>
        </p:nvSpPr>
        <p:spPr>
          <a:xfrm>
            <a:off x="7362333" y="4884606"/>
            <a:ext cx="3883843" cy="369332"/>
          </a:xfrm>
          <a:prstGeom prst="rect">
            <a:avLst/>
          </a:prstGeom>
          <a:noFill/>
        </p:spPr>
        <p:txBody>
          <a:bodyPr wrap="square" rtlCol="0">
            <a:spAutoFit/>
          </a:bodyPr>
          <a:lstStyle/>
          <a:p>
            <a:pPr algn="ctr"/>
            <a:r>
              <a:rPr lang="en-US" dirty="0">
                <a:solidFill>
                  <a:srgbClr val="0070C0"/>
                </a:solidFill>
                <a:latin typeface="Bahnschrift Light SemiCondensed" panose="020B0502040204020203" pitchFamily="34" charset="0"/>
                <a:hlinkClick r:id="rId2">
                  <a:extLst>
                    <a:ext uri="{A12FA001-AC4F-418D-AE19-62706E023703}">
                      <ahyp:hlinkClr xmlns:ahyp="http://schemas.microsoft.com/office/drawing/2018/hyperlinkcolor" val="tx"/>
                    </a:ext>
                  </a:extLst>
                </a:hlinkClick>
              </a:rPr>
              <a:t>Chennai House Price Predictor – ML App</a:t>
            </a:r>
            <a:endParaRPr lang="en-US" dirty="0">
              <a:solidFill>
                <a:srgbClr val="0070C0"/>
              </a:solidFill>
              <a:latin typeface="Bahnschrift Light SemiCondensed" panose="020B0502040204020203" pitchFamily="34" charset="0"/>
            </a:endParaRPr>
          </a:p>
        </p:txBody>
      </p:sp>
      <p:sp>
        <p:nvSpPr>
          <p:cNvPr id="5" name="TextBox 4">
            <a:extLst>
              <a:ext uri="{FF2B5EF4-FFF2-40B4-BE49-F238E27FC236}">
                <a16:creationId xmlns:a16="http://schemas.microsoft.com/office/drawing/2014/main" id="{F2998D67-7409-3003-ABCC-C4A41A39F6A8}"/>
              </a:ext>
            </a:extLst>
          </p:cNvPr>
          <p:cNvSpPr txBox="1"/>
          <p:nvPr/>
        </p:nvSpPr>
        <p:spPr>
          <a:xfrm>
            <a:off x="8248454" y="4515439"/>
            <a:ext cx="2526383" cy="369332"/>
          </a:xfrm>
          <a:prstGeom prst="rect">
            <a:avLst/>
          </a:prstGeom>
          <a:noFill/>
        </p:spPr>
        <p:txBody>
          <a:bodyPr wrap="square" rtlCol="0">
            <a:spAutoFit/>
          </a:bodyPr>
          <a:lstStyle/>
          <a:p>
            <a:r>
              <a:rPr lang="en-US" b="1" dirty="0">
                <a:solidFill>
                  <a:srgbClr val="FF0000"/>
                </a:solidFill>
                <a:latin typeface="+mj-lt"/>
              </a:rPr>
              <a:t>Curious? Try this out.</a:t>
            </a:r>
          </a:p>
        </p:txBody>
      </p:sp>
      <p:pic>
        <p:nvPicPr>
          <p:cNvPr id="9" name="Picture 8">
            <a:hlinkClick r:id="rId3"/>
            <a:extLst>
              <a:ext uri="{FF2B5EF4-FFF2-40B4-BE49-F238E27FC236}">
                <a16:creationId xmlns:a16="http://schemas.microsoft.com/office/drawing/2014/main" id="{EF8896BB-18E0-BBE4-40A8-126DDD9FF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98" y="3726843"/>
            <a:ext cx="783603" cy="979271"/>
          </a:xfrm>
          <a:prstGeom prst="rect">
            <a:avLst/>
          </a:prstGeom>
        </p:spPr>
      </p:pic>
    </p:spTree>
    <p:extLst>
      <p:ext uri="{BB962C8B-B14F-4D97-AF65-F5344CB8AC3E}">
        <p14:creationId xmlns:p14="http://schemas.microsoft.com/office/powerpoint/2010/main" val="2709899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B2CAFC-95A5-1048-0231-1B91F04E67DE}"/>
              </a:ext>
            </a:extLst>
          </p:cNvPr>
          <p:cNvSpPr txBox="1"/>
          <p:nvPr/>
        </p:nvSpPr>
        <p:spPr>
          <a:xfrm>
            <a:off x="927755" y="1120676"/>
            <a:ext cx="9930745" cy="4616648"/>
          </a:xfrm>
          <a:prstGeom prst="rect">
            <a:avLst/>
          </a:prstGeom>
          <a:noFill/>
        </p:spPr>
        <p:txBody>
          <a:bodyPr wrap="square" rtlCol="0">
            <a:spAutoFit/>
          </a:bodyPr>
          <a:lstStyle/>
          <a:p>
            <a:r>
              <a:rPr lang="en-US" sz="1600" b="1" dirty="0">
                <a:solidFill>
                  <a:srgbClr val="FF0000"/>
                </a:solidFill>
                <a:effectLst/>
                <a:latin typeface="+mj-lt"/>
              </a:rPr>
              <a:t>Feature vs Target – EDA (Bivariate Analysis)</a:t>
            </a:r>
            <a:endParaRPr lang="en-US" sz="1600" b="1" dirty="0">
              <a:solidFill>
                <a:srgbClr val="000080"/>
              </a:solidFill>
              <a:effectLst/>
              <a:latin typeface="+mj-lt"/>
            </a:endParaRPr>
          </a:p>
          <a:p>
            <a:endParaRPr lang="en-US" sz="1400" b="1" dirty="0">
              <a:solidFill>
                <a:srgbClr val="000080"/>
              </a:solidFill>
              <a:latin typeface="+mj-lt"/>
            </a:endParaRPr>
          </a:p>
          <a:p>
            <a:r>
              <a:rPr lang="en-US" sz="1400" b="1" dirty="0">
                <a:solidFill>
                  <a:srgbClr val="000080"/>
                </a:solidFill>
                <a:effectLst/>
                <a:latin typeface="+mj-lt"/>
              </a:rPr>
              <a:t>Features selected:  </a:t>
            </a:r>
            <a:r>
              <a:rPr lang="en-US" sz="1400" b="1" dirty="0">
                <a:solidFill>
                  <a:srgbClr val="FF0000"/>
                </a:solidFill>
                <a:effectLst/>
                <a:latin typeface="+mj-lt"/>
              </a:rPr>
              <a:t>Linear relationship is </a:t>
            </a:r>
            <a:r>
              <a:rPr lang="en-US" sz="1400" b="1" dirty="0" err="1">
                <a:solidFill>
                  <a:srgbClr val="FF0000"/>
                </a:solidFill>
                <a:effectLst/>
                <a:latin typeface="+mj-lt"/>
              </a:rPr>
              <a:t>estabished</a:t>
            </a:r>
            <a:r>
              <a:rPr lang="en-US" sz="1400" b="1" dirty="0">
                <a:solidFill>
                  <a:srgbClr val="FF0000"/>
                </a:solidFill>
                <a:effectLst/>
                <a:latin typeface="+mj-lt"/>
              </a:rPr>
              <a:t> (i.e.) -0.02 &gt; Correlation ,r | </a:t>
            </a:r>
            <a:r>
              <a:rPr lang="en-US" sz="1400" b="1" dirty="0" err="1">
                <a:solidFill>
                  <a:srgbClr val="FF0000"/>
                </a:solidFill>
                <a:effectLst/>
                <a:latin typeface="+mj-lt"/>
              </a:rPr>
              <a:t>Correlation,r</a:t>
            </a:r>
            <a:r>
              <a:rPr lang="en-US" sz="1400" b="1" dirty="0">
                <a:solidFill>
                  <a:srgbClr val="FF0000"/>
                </a:solidFill>
                <a:effectLst/>
                <a:latin typeface="+mj-lt"/>
              </a:rPr>
              <a:t> &gt; 0.02</a:t>
            </a:r>
            <a:endParaRPr lang="en-US" sz="1400" b="0" dirty="0">
              <a:solidFill>
                <a:srgbClr val="FF0000"/>
              </a:solidFill>
              <a:effectLst/>
              <a:latin typeface="+mj-lt"/>
            </a:endParaRPr>
          </a:p>
          <a:p>
            <a:r>
              <a:rPr lang="en-US" sz="1400" b="0" dirty="0">
                <a:solidFill>
                  <a:srgbClr val="0451A5"/>
                </a:solidFill>
                <a:effectLst/>
                <a:latin typeface="+mj-lt"/>
              </a:rPr>
              <a:t>1.</a:t>
            </a:r>
            <a:r>
              <a:rPr lang="en-US" sz="1400" b="0" dirty="0">
                <a:solidFill>
                  <a:srgbClr val="000000"/>
                </a:solidFill>
                <a:effectLst/>
                <a:latin typeface="+mj-lt"/>
              </a:rPr>
              <a:t> INT_SQFT</a:t>
            </a:r>
          </a:p>
          <a:p>
            <a:r>
              <a:rPr lang="en-US" sz="1400" b="0" dirty="0">
                <a:solidFill>
                  <a:srgbClr val="0451A5"/>
                </a:solidFill>
                <a:effectLst/>
                <a:latin typeface="+mj-lt"/>
              </a:rPr>
              <a:t>2.</a:t>
            </a:r>
            <a:r>
              <a:rPr lang="en-US" sz="1400" b="0" dirty="0">
                <a:solidFill>
                  <a:srgbClr val="000000"/>
                </a:solidFill>
                <a:effectLst/>
                <a:latin typeface="+mj-lt"/>
              </a:rPr>
              <a:t> N_BEDROOM</a:t>
            </a:r>
          </a:p>
          <a:p>
            <a:r>
              <a:rPr lang="en-US" sz="1400" b="0" dirty="0">
                <a:solidFill>
                  <a:srgbClr val="0451A5"/>
                </a:solidFill>
                <a:effectLst/>
                <a:latin typeface="+mj-lt"/>
              </a:rPr>
              <a:t>3.</a:t>
            </a:r>
            <a:r>
              <a:rPr lang="en-US" sz="1400" b="0" dirty="0">
                <a:solidFill>
                  <a:srgbClr val="000000"/>
                </a:solidFill>
                <a:effectLst/>
                <a:latin typeface="+mj-lt"/>
              </a:rPr>
              <a:t> N_ROOM</a:t>
            </a:r>
          </a:p>
          <a:p>
            <a:endParaRPr lang="en-US" sz="1400" dirty="0">
              <a:solidFill>
                <a:srgbClr val="000000"/>
              </a:solidFill>
              <a:latin typeface="+mj-lt"/>
            </a:endParaRPr>
          </a:p>
          <a:p>
            <a:endParaRPr lang="en-US" sz="1400" b="0" dirty="0">
              <a:solidFill>
                <a:srgbClr val="000000"/>
              </a:solidFill>
              <a:effectLst/>
              <a:latin typeface="+mj-lt"/>
            </a:endParaRPr>
          </a:p>
          <a:p>
            <a:br>
              <a:rPr lang="en-US" sz="1400" b="0" dirty="0">
                <a:solidFill>
                  <a:srgbClr val="000000"/>
                </a:solidFill>
                <a:effectLst/>
                <a:latin typeface="+mj-lt"/>
              </a:rPr>
            </a:br>
            <a:r>
              <a:rPr lang="en-US" sz="1400" b="1" dirty="0">
                <a:solidFill>
                  <a:srgbClr val="000080"/>
                </a:solidFill>
                <a:effectLst/>
                <a:latin typeface="+mj-lt"/>
              </a:rPr>
              <a:t>Features that need transformation to be used: </a:t>
            </a:r>
            <a:r>
              <a:rPr lang="en-US" sz="1400" b="1" dirty="0">
                <a:solidFill>
                  <a:srgbClr val="FF0000"/>
                </a:solidFill>
                <a:effectLst/>
                <a:latin typeface="+mj-lt"/>
              </a:rPr>
              <a:t>Relationship is there but not in linear fashion.</a:t>
            </a:r>
            <a:endParaRPr lang="en-US" sz="1400" b="0" dirty="0">
              <a:solidFill>
                <a:srgbClr val="FF0000"/>
              </a:solidFill>
              <a:effectLst/>
              <a:latin typeface="+mj-lt"/>
            </a:endParaRPr>
          </a:p>
          <a:p>
            <a:r>
              <a:rPr lang="en-US" sz="1400" b="0" dirty="0">
                <a:solidFill>
                  <a:srgbClr val="0451A5"/>
                </a:solidFill>
                <a:effectLst/>
                <a:latin typeface="+mj-lt"/>
              </a:rPr>
              <a:t>1.</a:t>
            </a:r>
            <a:r>
              <a:rPr lang="en-US" sz="1400" b="0" dirty="0">
                <a:solidFill>
                  <a:srgbClr val="000000"/>
                </a:solidFill>
                <a:effectLst/>
                <a:latin typeface="+mj-lt"/>
              </a:rPr>
              <a:t> N_BATHROOM</a:t>
            </a:r>
          </a:p>
          <a:p>
            <a:r>
              <a:rPr lang="en-US" sz="1400" b="0" dirty="0">
                <a:solidFill>
                  <a:srgbClr val="0451A5"/>
                </a:solidFill>
                <a:effectLst/>
                <a:latin typeface="+mj-lt"/>
              </a:rPr>
              <a:t>2.</a:t>
            </a:r>
            <a:r>
              <a:rPr lang="en-US" sz="1400" b="0" dirty="0">
                <a:solidFill>
                  <a:srgbClr val="000000"/>
                </a:solidFill>
                <a:effectLst/>
                <a:latin typeface="+mj-lt"/>
              </a:rPr>
              <a:t> AGE_OF_BUILD</a:t>
            </a:r>
          </a:p>
          <a:p>
            <a:endParaRPr lang="en-US" sz="1400" dirty="0">
              <a:solidFill>
                <a:srgbClr val="000000"/>
              </a:solidFill>
              <a:latin typeface="+mj-lt"/>
            </a:endParaRPr>
          </a:p>
          <a:p>
            <a:endParaRPr lang="en-US" sz="1400" b="0" dirty="0">
              <a:solidFill>
                <a:srgbClr val="000000"/>
              </a:solidFill>
              <a:effectLst/>
              <a:latin typeface="+mj-lt"/>
            </a:endParaRPr>
          </a:p>
          <a:p>
            <a:br>
              <a:rPr lang="en-US" sz="1400" b="0" dirty="0">
                <a:solidFill>
                  <a:srgbClr val="000000"/>
                </a:solidFill>
                <a:effectLst/>
                <a:latin typeface="+mj-lt"/>
              </a:rPr>
            </a:br>
            <a:r>
              <a:rPr lang="en-US" sz="1400" b="1" dirty="0">
                <a:solidFill>
                  <a:srgbClr val="000080"/>
                </a:solidFill>
                <a:effectLst/>
                <a:latin typeface="+mj-lt"/>
              </a:rPr>
              <a:t>Features to be deleted: </a:t>
            </a:r>
            <a:r>
              <a:rPr lang="en-US" sz="1400" b="1" dirty="0">
                <a:solidFill>
                  <a:srgbClr val="FF0000"/>
                </a:solidFill>
                <a:effectLst/>
                <a:latin typeface="+mj-lt"/>
              </a:rPr>
              <a:t>No relationship could be established with Sale Price.</a:t>
            </a:r>
            <a:endParaRPr lang="en-US" sz="1400" b="0" dirty="0">
              <a:solidFill>
                <a:srgbClr val="FF0000"/>
              </a:solidFill>
              <a:effectLst/>
              <a:latin typeface="+mj-lt"/>
            </a:endParaRPr>
          </a:p>
          <a:p>
            <a:r>
              <a:rPr lang="en-US" sz="1400" b="0" dirty="0">
                <a:solidFill>
                  <a:srgbClr val="0451A5"/>
                </a:solidFill>
                <a:effectLst/>
                <a:latin typeface="+mj-lt"/>
              </a:rPr>
              <a:t>1.</a:t>
            </a:r>
            <a:r>
              <a:rPr lang="en-US" sz="1400" b="0" dirty="0">
                <a:solidFill>
                  <a:srgbClr val="000000"/>
                </a:solidFill>
                <a:effectLst/>
                <a:latin typeface="+mj-lt"/>
              </a:rPr>
              <a:t> DIST_MAINROAD</a:t>
            </a:r>
          </a:p>
          <a:p>
            <a:r>
              <a:rPr lang="en-US" sz="1400" b="0" dirty="0">
                <a:solidFill>
                  <a:srgbClr val="0451A5"/>
                </a:solidFill>
                <a:effectLst/>
                <a:latin typeface="+mj-lt"/>
              </a:rPr>
              <a:t>2.</a:t>
            </a:r>
            <a:r>
              <a:rPr lang="en-US" sz="1400" b="0" dirty="0">
                <a:solidFill>
                  <a:srgbClr val="000000"/>
                </a:solidFill>
                <a:effectLst/>
                <a:latin typeface="+mj-lt"/>
              </a:rPr>
              <a:t> QS_BEDROOM</a:t>
            </a:r>
          </a:p>
          <a:p>
            <a:r>
              <a:rPr lang="en-US" sz="1400" b="0" dirty="0">
                <a:solidFill>
                  <a:srgbClr val="0451A5"/>
                </a:solidFill>
                <a:effectLst/>
                <a:latin typeface="+mj-lt"/>
              </a:rPr>
              <a:t>3.</a:t>
            </a:r>
            <a:r>
              <a:rPr lang="en-US" sz="1400" b="0" dirty="0">
                <a:solidFill>
                  <a:srgbClr val="000000"/>
                </a:solidFill>
                <a:effectLst/>
                <a:latin typeface="+mj-lt"/>
              </a:rPr>
              <a:t> QS_BATHROOM</a:t>
            </a:r>
          </a:p>
          <a:p>
            <a:r>
              <a:rPr lang="en-US" sz="1400" b="0" dirty="0">
                <a:solidFill>
                  <a:srgbClr val="0451A5"/>
                </a:solidFill>
                <a:effectLst/>
                <a:latin typeface="+mj-lt"/>
              </a:rPr>
              <a:t>4.</a:t>
            </a:r>
            <a:r>
              <a:rPr lang="en-US" sz="1400" b="0" dirty="0">
                <a:solidFill>
                  <a:srgbClr val="000000"/>
                </a:solidFill>
                <a:effectLst/>
                <a:latin typeface="+mj-lt"/>
              </a:rPr>
              <a:t> QS_ROOMS</a:t>
            </a:r>
          </a:p>
          <a:p>
            <a:r>
              <a:rPr lang="en-US" sz="1400" b="0" dirty="0">
                <a:solidFill>
                  <a:srgbClr val="0451A5"/>
                </a:solidFill>
                <a:effectLst/>
                <a:latin typeface="+mj-lt"/>
              </a:rPr>
              <a:t>5.</a:t>
            </a:r>
            <a:r>
              <a:rPr lang="en-US" sz="1400" b="0" dirty="0">
                <a:solidFill>
                  <a:srgbClr val="000000"/>
                </a:solidFill>
                <a:effectLst/>
                <a:latin typeface="+mj-lt"/>
              </a:rPr>
              <a:t> QS_OVERALL</a:t>
            </a:r>
          </a:p>
        </p:txBody>
      </p:sp>
    </p:spTree>
    <p:extLst>
      <p:ext uri="{BB962C8B-B14F-4D97-AF65-F5344CB8AC3E}">
        <p14:creationId xmlns:p14="http://schemas.microsoft.com/office/powerpoint/2010/main" val="3800312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10BEB-5096-8CB8-0FE1-D999CFE6592D}"/>
              </a:ext>
            </a:extLst>
          </p:cNvPr>
          <p:cNvSpPr txBox="1"/>
          <p:nvPr/>
        </p:nvSpPr>
        <p:spPr>
          <a:xfrm>
            <a:off x="1065228" y="735291"/>
            <a:ext cx="9869471" cy="5262979"/>
          </a:xfrm>
          <a:prstGeom prst="rect">
            <a:avLst/>
          </a:prstGeom>
          <a:noFill/>
        </p:spPr>
        <p:txBody>
          <a:bodyPr wrap="square" rtlCol="0">
            <a:spAutoFit/>
          </a:bodyPr>
          <a:lstStyle/>
          <a:p>
            <a:r>
              <a:rPr lang="en-US" sz="1600" b="1" dirty="0">
                <a:solidFill>
                  <a:srgbClr val="FF0000"/>
                </a:solidFill>
                <a:effectLst/>
                <a:latin typeface="+mj-lt"/>
              </a:rPr>
              <a:t>ML Models:</a:t>
            </a:r>
          </a:p>
          <a:p>
            <a:endParaRPr lang="en-US" sz="1400" b="0" dirty="0">
              <a:solidFill>
                <a:srgbClr val="0451A5"/>
              </a:solidFill>
              <a:effectLst/>
              <a:latin typeface="+mj-lt"/>
            </a:endParaRPr>
          </a:p>
          <a:p>
            <a:r>
              <a:rPr lang="en-US" sz="1400" b="0" dirty="0">
                <a:solidFill>
                  <a:srgbClr val="0451A5"/>
                </a:solidFill>
                <a:effectLst/>
                <a:latin typeface="+mj-lt"/>
              </a:rPr>
              <a:t>1.</a:t>
            </a:r>
            <a:r>
              <a:rPr lang="en-US" sz="1400" b="0" dirty="0">
                <a:solidFill>
                  <a:srgbClr val="000000"/>
                </a:solidFill>
                <a:effectLst/>
                <a:latin typeface="+mj-lt"/>
              </a:rPr>
              <a:t> Linear Regression: R2 Score: 0.91</a:t>
            </a:r>
          </a:p>
          <a:p>
            <a:br>
              <a:rPr lang="en-US" sz="1400" b="0" dirty="0">
                <a:solidFill>
                  <a:srgbClr val="000000"/>
                </a:solidFill>
                <a:effectLst/>
                <a:latin typeface="+mj-lt"/>
              </a:rPr>
            </a:br>
            <a:r>
              <a:rPr lang="en-US" sz="1400" b="0" dirty="0">
                <a:solidFill>
                  <a:srgbClr val="0451A5"/>
                </a:solidFill>
                <a:effectLst/>
                <a:latin typeface="+mj-lt"/>
              </a:rPr>
              <a:t>2.</a:t>
            </a:r>
            <a:r>
              <a:rPr lang="en-US" sz="1400" b="0" dirty="0">
                <a:solidFill>
                  <a:srgbClr val="000000"/>
                </a:solidFill>
                <a:effectLst/>
                <a:latin typeface="+mj-lt"/>
              </a:rPr>
              <a:t> KNN Regressor: R2 Score: 0.95</a:t>
            </a:r>
          </a:p>
          <a:p>
            <a:br>
              <a:rPr lang="en-US" sz="1400" b="0" dirty="0">
                <a:solidFill>
                  <a:srgbClr val="000000"/>
                </a:solidFill>
                <a:effectLst/>
                <a:latin typeface="+mj-lt"/>
              </a:rPr>
            </a:br>
            <a:r>
              <a:rPr lang="en-US" sz="1400" b="0" dirty="0">
                <a:solidFill>
                  <a:srgbClr val="0451A5"/>
                </a:solidFill>
                <a:effectLst/>
                <a:latin typeface="+mj-lt"/>
              </a:rPr>
              <a:t>3.</a:t>
            </a:r>
            <a:r>
              <a:rPr lang="en-US" sz="1400" b="0" dirty="0">
                <a:solidFill>
                  <a:srgbClr val="000000"/>
                </a:solidFill>
                <a:effectLst/>
                <a:latin typeface="+mj-lt"/>
              </a:rPr>
              <a:t> Decision Tree: R2 Score: 0.97</a:t>
            </a:r>
          </a:p>
          <a:p>
            <a:br>
              <a:rPr lang="en-US" sz="1400" b="0" dirty="0">
                <a:solidFill>
                  <a:srgbClr val="000000"/>
                </a:solidFill>
                <a:effectLst/>
                <a:latin typeface="+mj-lt"/>
              </a:rPr>
            </a:br>
            <a:r>
              <a:rPr lang="en-US" sz="1400" b="0" dirty="0">
                <a:solidFill>
                  <a:srgbClr val="0451A5"/>
                </a:solidFill>
                <a:effectLst/>
                <a:latin typeface="+mj-lt"/>
              </a:rPr>
              <a:t>4.</a:t>
            </a:r>
            <a:r>
              <a:rPr lang="en-US" sz="1400" b="0" dirty="0">
                <a:solidFill>
                  <a:srgbClr val="000000"/>
                </a:solidFill>
                <a:effectLst/>
                <a:latin typeface="+mj-lt"/>
              </a:rPr>
              <a:t> Random Forest: R2 Score: 0.99</a:t>
            </a:r>
          </a:p>
          <a:p>
            <a:br>
              <a:rPr lang="en-US" sz="1400" b="0" dirty="0">
                <a:solidFill>
                  <a:srgbClr val="000000"/>
                </a:solidFill>
                <a:effectLst/>
                <a:latin typeface="+mj-lt"/>
              </a:rPr>
            </a:br>
            <a:r>
              <a:rPr lang="en-US" sz="1400" b="0" dirty="0">
                <a:solidFill>
                  <a:srgbClr val="0451A5"/>
                </a:solidFill>
                <a:effectLst/>
                <a:latin typeface="+mj-lt"/>
              </a:rPr>
              <a:t>5.</a:t>
            </a:r>
            <a:r>
              <a:rPr lang="en-US" sz="1400" b="0" dirty="0">
                <a:solidFill>
                  <a:srgbClr val="000000"/>
                </a:solidFill>
                <a:effectLst/>
                <a:latin typeface="+mj-lt"/>
              </a:rPr>
              <a:t> </a:t>
            </a:r>
            <a:r>
              <a:rPr lang="en-US" sz="1400" b="1" dirty="0">
                <a:solidFill>
                  <a:srgbClr val="FF0000"/>
                </a:solidFill>
                <a:effectLst/>
                <a:latin typeface="+mj-lt"/>
              </a:rPr>
              <a:t>XG Boost: R2 Score: 1.0 (best)</a:t>
            </a:r>
            <a:endParaRPr lang="en-US" sz="1400" b="0" dirty="0">
              <a:solidFill>
                <a:srgbClr val="FF0000"/>
              </a:solidFill>
              <a:effectLst/>
              <a:latin typeface="+mj-lt"/>
            </a:endParaRPr>
          </a:p>
          <a:p>
            <a:br>
              <a:rPr lang="en-US" sz="1400" b="0" dirty="0">
                <a:solidFill>
                  <a:srgbClr val="000000"/>
                </a:solidFill>
                <a:effectLst/>
                <a:latin typeface="+mj-lt"/>
              </a:rPr>
            </a:br>
            <a:br>
              <a:rPr lang="en-US" sz="1400" b="0" dirty="0">
                <a:solidFill>
                  <a:srgbClr val="000000"/>
                </a:solidFill>
                <a:effectLst/>
                <a:latin typeface="+mj-lt"/>
              </a:rPr>
            </a:br>
            <a:br>
              <a:rPr lang="en-US" sz="1400" b="0" dirty="0">
                <a:solidFill>
                  <a:srgbClr val="000000"/>
                </a:solidFill>
                <a:effectLst/>
                <a:latin typeface="+mj-lt"/>
              </a:rPr>
            </a:br>
            <a:r>
              <a:rPr lang="en-US" sz="1400" b="0" dirty="0">
                <a:solidFill>
                  <a:srgbClr val="000000"/>
                </a:solidFill>
                <a:effectLst/>
                <a:latin typeface="+mj-lt"/>
              </a:rPr>
              <a:t>Based on </a:t>
            </a:r>
            <a:r>
              <a:rPr lang="en-US" sz="1400" b="1" dirty="0">
                <a:solidFill>
                  <a:srgbClr val="000080"/>
                </a:solidFill>
                <a:effectLst/>
                <a:latin typeface="+mj-lt"/>
              </a:rPr>
              <a:t>R2 Score</a:t>
            </a:r>
            <a:r>
              <a:rPr lang="en-US" sz="1400" b="0" dirty="0">
                <a:solidFill>
                  <a:srgbClr val="000000"/>
                </a:solidFill>
                <a:effectLst/>
                <a:latin typeface="+mj-lt"/>
              </a:rPr>
              <a:t>, </a:t>
            </a:r>
            <a:r>
              <a:rPr lang="en-US" sz="1400" b="1" dirty="0">
                <a:solidFill>
                  <a:schemeClr val="accent6">
                    <a:lumMod val="75000"/>
                  </a:schemeClr>
                </a:solidFill>
                <a:effectLst/>
                <a:latin typeface="+mj-lt"/>
              </a:rPr>
              <a:t>XG Boost </a:t>
            </a:r>
            <a:r>
              <a:rPr lang="en-US" sz="1400" b="1" dirty="0">
                <a:solidFill>
                  <a:schemeClr val="accent6">
                    <a:lumMod val="75000"/>
                  </a:schemeClr>
                </a:solidFill>
                <a:latin typeface="+mj-lt"/>
              </a:rPr>
              <a:t>model </a:t>
            </a:r>
            <a:r>
              <a:rPr lang="en-US" sz="1400" b="1" dirty="0">
                <a:solidFill>
                  <a:srgbClr val="000080"/>
                </a:solidFill>
                <a:effectLst/>
                <a:latin typeface="+mj-lt"/>
              </a:rPr>
              <a:t>performs well</a:t>
            </a:r>
            <a:r>
              <a:rPr lang="en-US" sz="1400" b="0" dirty="0">
                <a:solidFill>
                  <a:srgbClr val="000000"/>
                </a:solidFill>
                <a:effectLst/>
                <a:latin typeface="+mj-lt"/>
              </a:rPr>
              <a:t> and considering its feature importance for Business Solutions. The top features which influences the model are in order as follows:</a:t>
            </a:r>
          </a:p>
          <a:p>
            <a:endParaRPr lang="en-US" sz="1400" b="0" dirty="0">
              <a:solidFill>
                <a:srgbClr val="000000"/>
              </a:solidFill>
              <a:effectLst/>
              <a:latin typeface="+mj-lt"/>
            </a:endParaRPr>
          </a:p>
          <a:p>
            <a:r>
              <a:rPr lang="en-US" sz="1400" b="0" dirty="0">
                <a:solidFill>
                  <a:srgbClr val="0451A5"/>
                </a:solidFill>
                <a:effectLst/>
                <a:latin typeface="+mj-lt"/>
              </a:rPr>
              <a:t>-</a:t>
            </a:r>
            <a:r>
              <a:rPr lang="en-US" sz="1400" b="0" dirty="0">
                <a:solidFill>
                  <a:srgbClr val="000000"/>
                </a:solidFill>
                <a:effectLst/>
                <a:latin typeface="+mj-lt"/>
              </a:rPr>
              <a:t> AREA</a:t>
            </a:r>
          </a:p>
          <a:p>
            <a:r>
              <a:rPr lang="en-US" sz="1400" b="0" dirty="0">
                <a:solidFill>
                  <a:srgbClr val="0451A5"/>
                </a:solidFill>
                <a:effectLst/>
                <a:latin typeface="+mj-lt"/>
              </a:rPr>
              <a:t>-</a:t>
            </a:r>
            <a:r>
              <a:rPr lang="en-US" sz="1400" b="0" dirty="0">
                <a:solidFill>
                  <a:srgbClr val="000000"/>
                </a:solidFill>
                <a:effectLst/>
                <a:latin typeface="+mj-lt"/>
              </a:rPr>
              <a:t> INT_SQFT</a:t>
            </a:r>
          </a:p>
          <a:p>
            <a:r>
              <a:rPr lang="en-US" sz="1400" b="0" dirty="0">
                <a:solidFill>
                  <a:srgbClr val="0451A5"/>
                </a:solidFill>
                <a:effectLst/>
                <a:latin typeface="+mj-lt"/>
              </a:rPr>
              <a:t>-</a:t>
            </a:r>
            <a:r>
              <a:rPr lang="en-US" sz="1400" b="0" dirty="0">
                <a:solidFill>
                  <a:srgbClr val="000000"/>
                </a:solidFill>
                <a:effectLst/>
                <a:latin typeface="+mj-lt"/>
              </a:rPr>
              <a:t> MZZONE</a:t>
            </a:r>
          </a:p>
          <a:p>
            <a:br>
              <a:rPr lang="en-US" sz="1400" b="0" dirty="0">
                <a:solidFill>
                  <a:srgbClr val="000000"/>
                </a:solidFill>
                <a:effectLst/>
                <a:latin typeface="+mj-lt"/>
              </a:rPr>
            </a:br>
            <a:br>
              <a:rPr lang="en-US" sz="1400" b="0" dirty="0">
                <a:solidFill>
                  <a:srgbClr val="000000"/>
                </a:solidFill>
                <a:effectLst/>
                <a:latin typeface="+mj-lt"/>
              </a:rPr>
            </a:br>
            <a:r>
              <a:rPr lang="en-US" sz="1400" b="1" dirty="0">
                <a:solidFill>
                  <a:srgbClr val="000080"/>
                </a:solidFill>
                <a:effectLst/>
                <a:latin typeface="+mj-lt"/>
              </a:rPr>
              <a:t>Clubbing Build Types:</a:t>
            </a:r>
            <a:r>
              <a:rPr lang="en-US" sz="1400" b="0" dirty="0">
                <a:solidFill>
                  <a:srgbClr val="000000"/>
                </a:solidFill>
                <a:effectLst/>
                <a:latin typeface="+mj-lt"/>
              </a:rPr>
              <a:t> BUILDTYPE_Commercial + BUILDTYPE_House + BUILDTYPE_Others</a:t>
            </a:r>
          </a:p>
          <a:p>
            <a:endParaRPr lang="en-US" sz="1400" dirty="0">
              <a:latin typeface="+mj-lt"/>
            </a:endParaRPr>
          </a:p>
        </p:txBody>
      </p:sp>
    </p:spTree>
    <p:extLst>
      <p:ext uri="{BB962C8B-B14F-4D97-AF65-F5344CB8AC3E}">
        <p14:creationId xmlns:p14="http://schemas.microsoft.com/office/powerpoint/2010/main" val="4068141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10BEB-5096-8CB8-0FE1-D999CFE6592D}"/>
              </a:ext>
            </a:extLst>
          </p:cNvPr>
          <p:cNvSpPr txBox="1"/>
          <p:nvPr/>
        </p:nvSpPr>
        <p:spPr>
          <a:xfrm>
            <a:off x="1065229" y="509047"/>
            <a:ext cx="9426804" cy="338554"/>
          </a:xfrm>
          <a:prstGeom prst="rect">
            <a:avLst/>
          </a:prstGeom>
          <a:noFill/>
        </p:spPr>
        <p:txBody>
          <a:bodyPr wrap="square" rtlCol="0">
            <a:spAutoFit/>
          </a:bodyPr>
          <a:lstStyle/>
          <a:p>
            <a:r>
              <a:rPr lang="en-US" sz="1600" b="1" dirty="0">
                <a:solidFill>
                  <a:srgbClr val="FF0000"/>
                </a:solidFill>
                <a:effectLst/>
                <a:latin typeface="+mj-lt"/>
              </a:rPr>
              <a:t>Feature Importance's:</a:t>
            </a:r>
          </a:p>
        </p:txBody>
      </p:sp>
      <p:pic>
        <p:nvPicPr>
          <p:cNvPr id="4" name="Picture 3">
            <a:extLst>
              <a:ext uri="{FF2B5EF4-FFF2-40B4-BE49-F238E27FC236}">
                <a16:creationId xmlns:a16="http://schemas.microsoft.com/office/drawing/2014/main" id="{46F604D3-F1FC-28E7-966E-21A2E03688F7}"/>
              </a:ext>
            </a:extLst>
          </p:cNvPr>
          <p:cNvPicPr>
            <a:picLocks noChangeAspect="1"/>
          </p:cNvPicPr>
          <p:nvPr/>
        </p:nvPicPr>
        <p:blipFill rotWithShape="1">
          <a:blip r:embed="rId2">
            <a:extLst>
              <a:ext uri="{28A0092B-C50C-407E-A947-70E740481C1C}">
                <a14:useLocalDpi xmlns:a14="http://schemas.microsoft.com/office/drawing/2010/main" val="0"/>
              </a:ext>
            </a:extLst>
          </a:blip>
          <a:srcRect l="7964" t="3496" r="7835" b="6620"/>
          <a:stretch/>
        </p:blipFill>
        <p:spPr>
          <a:xfrm>
            <a:off x="642593" y="970961"/>
            <a:ext cx="10729409" cy="4581428"/>
          </a:xfrm>
          <a:prstGeom prst="rect">
            <a:avLst/>
          </a:prstGeom>
        </p:spPr>
      </p:pic>
    </p:spTree>
    <p:extLst>
      <p:ext uri="{BB962C8B-B14F-4D97-AF65-F5344CB8AC3E}">
        <p14:creationId xmlns:p14="http://schemas.microsoft.com/office/powerpoint/2010/main" val="89704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FE451-0B12-FD62-7352-9C0A886D0B00}"/>
              </a:ext>
            </a:extLst>
          </p:cNvPr>
          <p:cNvSpPr txBox="1"/>
          <p:nvPr/>
        </p:nvSpPr>
        <p:spPr>
          <a:xfrm>
            <a:off x="0" y="2828835"/>
            <a:ext cx="1715679" cy="1200329"/>
          </a:xfrm>
          <a:prstGeom prst="rect">
            <a:avLst/>
          </a:prstGeom>
          <a:noFill/>
        </p:spPr>
        <p:txBody>
          <a:bodyPr wrap="square" rtlCol="0">
            <a:spAutoFit/>
          </a:bodyPr>
          <a:lstStyle/>
          <a:p>
            <a:pPr algn="ctr"/>
            <a:r>
              <a:rPr lang="en-US" sz="2400" b="1" dirty="0">
                <a:solidFill>
                  <a:srgbClr val="FF0000"/>
                </a:solidFill>
                <a:latin typeface="Bahnschrift Condensed" panose="020B0502040204020203" pitchFamily="34" charset="0"/>
              </a:rPr>
              <a:t>PART II – MODEL DEPLOYMENT</a:t>
            </a:r>
          </a:p>
        </p:txBody>
      </p:sp>
      <p:sp>
        <p:nvSpPr>
          <p:cNvPr id="3" name="TextBox 2">
            <a:extLst>
              <a:ext uri="{FF2B5EF4-FFF2-40B4-BE49-F238E27FC236}">
                <a16:creationId xmlns:a16="http://schemas.microsoft.com/office/drawing/2014/main" id="{B2717E72-883D-A81C-A1E5-A0FF4536FE5A}"/>
              </a:ext>
            </a:extLst>
          </p:cNvPr>
          <p:cNvSpPr txBox="1"/>
          <p:nvPr/>
        </p:nvSpPr>
        <p:spPr>
          <a:xfrm>
            <a:off x="1491595" y="268933"/>
            <a:ext cx="9756743" cy="646331"/>
          </a:xfrm>
          <a:prstGeom prst="rect">
            <a:avLst/>
          </a:prstGeom>
          <a:noFill/>
        </p:spPr>
        <p:txBody>
          <a:bodyPr wrap="square" rtlCol="0">
            <a:spAutoFit/>
          </a:bodyPr>
          <a:lstStyle/>
          <a:p>
            <a:pPr marL="285750" indent="-285750" algn="ctr">
              <a:buFont typeface="Arial" panose="020B0604020202020204" pitchFamily="34" charset="0"/>
              <a:buChar char="•"/>
            </a:pPr>
            <a:r>
              <a:rPr lang="en-US" b="1" dirty="0">
                <a:latin typeface="+mj-lt"/>
                <a:ea typeface="MS PGothic" panose="020B0600070205080204" pitchFamily="34" charset="-128"/>
                <a:cs typeface="Calibri Light" panose="020F0302020204030204" pitchFamily="34" charset="0"/>
              </a:rPr>
              <a:t>ML model is deployed in Cloud using Streamlit</a:t>
            </a:r>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ea typeface="MS PGothic" panose="020B0600070205080204" pitchFamily="34" charset="-128"/>
              <a:cs typeface="Calibri Light" panose="020F0302020204030204" pitchFamily="34" charset="0"/>
            </a:endParaRPr>
          </a:p>
        </p:txBody>
      </p:sp>
      <p:pic>
        <p:nvPicPr>
          <p:cNvPr id="4" name="Project Demo">
            <a:hlinkClick r:id="" action="ppaction://media"/>
            <a:extLst>
              <a:ext uri="{FF2B5EF4-FFF2-40B4-BE49-F238E27FC236}">
                <a16:creationId xmlns:a16="http://schemas.microsoft.com/office/drawing/2014/main" id="{6F529581-394D-FF01-0B54-22B1DB8211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5679" y="735292"/>
            <a:ext cx="10218442" cy="4656842"/>
          </a:xfrm>
          <a:prstGeom prst="rect">
            <a:avLst/>
          </a:prstGeom>
        </p:spPr>
      </p:pic>
      <p:sp>
        <p:nvSpPr>
          <p:cNvPr id="5" name="TextBox 4">
            <a:extLst>
              <a:ext uri="{FF2B5EF4-FFF2-40B4-BE49-F238E27FC236}">
                <a16:creationId xmlns:a16="http://schemas.microsoft.com/office/drawing/2014/main" id="{37BE61E4-1798-E3DD-3FCE-1A9323A3BC9C}"/>
              </a:ext>
            </a:extLst>
          </p:cNvPr>
          <p:cNvSpPr txBox="1"/>
          <p:nvPr/>
        </p:nvSpPr>
        <p:spPr>
          <a:xfrm>
            <a:off x="4154078" y="5678521"/>
            <a:ext cx="3883843" cy="369332"/>
          </a:xfrm>
          <a:prstGeom prst="rect">
            <a:avLst/>
          </a:prstGeom>
          <a:noFill/>
        </p:spPr>
        <p:txBody>
          <a:bodyPr wrap="square" rtlCol="0">
            <a:spAutoFit/>
          </a:bodyPr>
          <a:lstStyle/>
          <a:p>
            <a:pPr algn="ctr"/>
            <a:r>
              <a:rPr lang="en-US" dirty="0">
                <a:latin typeface="Bahnschrift Light SemiCondensed" panose="020B0502040204020203" pitchFamily="34" charset="0"/>
                <a:hlinkClick r:id="rId5"/>
              </a:rPr>
              <a:t>Chennai House Price Predictor – ML App</a:t>
            </a:r>
            <a:endParaRPr lang="en-US" dirty="0">
              <a:latin typeface="Bahnschrift Light SemiCondensed" panose="020B0502040204020203" pitchFamily="34" charset="0"/>
            </a:endParaRPr>
          </a:p>
        </p:txBody>
      </p:sp>
    </p:spTree>
    <p:extLst>
      <p:ext uri="{BB962C8B-B14F-4D97-AF65-F5344CB8AC3E}">
        <p14:creationId xmlns:p14="http://schemas.microsoft.com/office/powerpoint/2010/main" val="222983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CAD76-7384-A6CB-4B29-11C3BF2779FC}"/>
              </a:ext>
            </a:extLst>
          </p:cNvPr>
          <p:cNvSpPr txBox="1"/>
          <p:nvPr/>
        </p:nvSpPr>
        <p:spPr>
          <a:xfrm>
            <a:off x="10476321" y="2828835"/>
            <a:ext cx="1715679" cy="1200329"/>
          </a:xfrm>
          <a:prstGeom prst="rect">
            <a:avLst/>
          </a:prstGeom>
          <a:noFill/>
        </p:spPr>
        <p:txBody>
          <a:bodyPr wrap="square" rtlCol="0">
            <a:spAutoFit/>
          </a:bodyPr>
          <a:lstStyle/>
          <a:p>
            <a:pPr algn="ctr"/>
            <a:r>
              <a:rPr lang="en-US" sz="2400" b="1" dirty="0">
                <a:solidFill>
                  <a:srgbClr val="FF0000"/>
                </a:solidFill>
                <a:latin typeface="Bahnschrift Condensed" panose="020B0502040204020203" pitchFamily="34" charset="0"/>
              </a:rPr>
              <a:t>PART III – BUSINESS SOLUTIONS</a:t>
            </a:r>
          </a:p>
        </p:txBody>
      </p:sp>
      <p:pic>
        <p:nvPicPr>
          <p:cNvPr id="4" name="Picture 3">
            <a:extLst>
              <a:ext uri="{FF2B5EF4-FFF2-40B4-BE49-F238E27FC236}">
                <a16:creationId xmlns:a16="http://schemas.microsoft.com/office/drawing/2014/main" id="{E7A1F4FE-3D9C-464A-C953-B5A1A19A4E73}"/>
              </a:ext>
            </a:extLst>
          </p:cNvPr>
          <p:cNvPicPr>
            <a:picLocks noChangeAspect="1"/>
          </p:cNvPicPr>
          <p:nvPr/>
        </p:nvPicPr>
        <p:blipFill rotWithShape="1">
          <a:blip r:embed="rId2">
            <a:extLst>
              <a:ext uri="{28A0092B-C50C-407E-A947-70E740481C1C}">
                <a14:useLocalDpi xmlns:a14="http://schemas.microsoft.com/office/drawing/2010/main" val="0"/>
              </a:ext>
            </a:extLst>
          </a:blip>
          <a:srcRect l="5967" r="5334" b="44167"/>
          <a:stretch/>
        </p:blipFill>
        <p:spPr>
          <a:xfrm>
            <a:off x="1495896" y="990509"/>
            <a:ext cx="9200207" cy="4343401"/>
          </a:xfrm>
          <a:prstGeom prst="rect">
            <a:avLst/>
          </a:prstGeom>
        </p:spPr>
      </p:pic>
    </p:spTree>
    <p:extLst>
      <p:ext uri="{BB962C8B-B14F-4D97-AF65-F5344CB8AC3E}">
        <p14:creationId xmlns:p14="http://schemas.microsoft.com/office/powerpoint/2010/main" val="2986414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EBA688-CAB7-4E4B-31DB-B01A256903A1}"/>
              </a:ext>
            </a:extLst>
          </p:cNvPr>
          <p:cNvSpPr txBox="1"/>
          <p:nvPr/>
        </p:nvSpPr>
        <p:spPr>
          <a:xfrm>
            <a:off x="1028700" y="834924"/>
            <a:ext cx="10001250" cy="4401205"/>
          </a:xfrm>
          <a:prstGeom prst="rect">
            <a:avLst/>
          </a:prstGeom>
          <a:noFill/>
        </p:spPr>
        <p:txBody>
          <a:bodyPr wrap="square">
            <a:spAutoFit/>
          </a:bodyPr>
          <a:lstStyle/>
          <a:p>
            <a:r>
              <a:rPr lang="en-US" sz="1600" b="1" dirty="0">
                <a:solidFill>
                  <a:srgbClr val="FF0000"/>
                </a:solidFill>
                <a:effectLst/>
                <a:latin typeface="+mj-lt"/>
              </a:rPr>
              <a:t>Business Insights:</a:t>
            </a:r>
            <a:endParaRPr lang="en-US" sz="1600" b="0" dirty="0">
              <a:solidFill>
                <a:srgbClr val="FF0000"/>
              </a:solidFill>
              <a:effectLst/>
              <a:latin typeface="+mj-lt"/>
            </a:endParaRP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a:t>
            </a:r>
            <a:r>
              <a:rPr lang="en-US" sz="1400" b="1" dirty="0">
                <a:solidFill>
                  <a:srgbClr val="FF0000"/>
                </a:solidFill>
                <a:effectLst/>
                <a:latin typeface="+mj-lt"/>
              </a:rPr>
              <a:t>T Nagar</a:t>
            </a:r>
            <a:r>
              <a:rPr lang="en-US" sz="1400" b="0" dirty="0">
                <a:solidFill>
                  <a:srgbClr val="000000"/>
                </a:solidFill>
                <a:effectLst/>
                <a:latin typeface="+mj-lt"/>
              </a:rPr>
              <a:t>: Though the sales of buildings is less in magnitude, the average sales price is higher than the other areas, which stood at 15.5 Million per building which greater than twice the average in Karapakkam. </a:t>
            </a: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People tend to buy more buildings and houses in </a:t>
            </a:r>
            <a:r>
              <a:rPr lang="en-US" sz="1400" b="1" dirty="0">
                <a:solidFill>
                  <a:schemeClr val="accent6">
                    <a:lumMod val="75000"/>
                  </a:schemeClr>
                </a:solidFill>
                <a:effectLst/>
                <a:latin typeface="+mj-lt"/>
              </a:rPr>
              <a:t>Chrompet</a:t>
            </a:r>
            <a:r>
              <a:rPr lang="en-US" sz="1400" b="0" dirty="0">
                <a:solidFill>
                  <a:schemeClr val="accent6">
                    <a:lumMod val="75000"/>
                  </a:schemeClr>
                </a:solidFill>
                <a:effectLst/>
                <a:latin typeface="+mj-lt"/>
              </a:rPr>
              <a:t>. </a:t>
            </a:r>
            <a:r>
              <a:rPr lang="en-US" sz="1400" b="1" dirty="0">
                <a:solidFill>
                  <a:schemeClr val="accent6">
                    <a:lumMod val="75000"/>
                  </a:schemeClr>
                </a:solidFill>
                <a:effectLst/>
                <a:latin typeface="+mj-lt"/>
              </a:rPr>
              <a:t>Total sales price in Chrompet exceeds the next area KK Nagar by at least 500 Crore Rupees</a:t>
            </a:r>
            <a:r>
              <a:rPr lang="en-US" sz="1400" b="1" dirty="0">
                <a:solidFill>
                  <a:srgbClr val="000080"/>
                </a:solidFill>
                <a:effectLst/>
                <a:latin typeface="+mj-lt"/>
              </a:rPr>
              <a:t>. </a:t>
            </a:r>
            <a:r>
              <a:rPr lang="en-US" sz="1400" b="0" dirty="0">
                <a:solidFill>
                  <a:srgbClr val="000000"/>
                </a:solidFill>
                <a:effectLst/>
                <a:latin typeface="+mj-lt"/>
              </a:rPr>
              <a:t>Though the average sales price is around 10 Million Rupees. There is a huge demand (market potential) in Chrompet. So, we have huge customer base here, we can operate for long time and can work on multiple designs.</a:t>
            </a: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a:t>
            </a:r>
            <a:r>
              <a:rPr lang="en-US" sz="1400" b="1" dirty="0">
                <a:solidFill>
                  <a:srgbClr val="FF0000"/>
                </a:solidFill>
                <a:effectLst/>
                <a:latin typeface="+mj-lt"/>
              </a:rPr>
              <a:t>Anna Nagar</a:t>
            </a:r>
            <a:r>
              <a:rPr lang="en-US" sz="1400" b="1" dirty="0">
                <a:solidFill>
                  <a:srgbClr val="000080"/>
                </a:solidFill>
                <a:effectLst/>
                <a:latin typeface="+mj-lt"/>
              </a:rPr>
              <a:t>:</a:t>
            </a:r>
            <a:r>
              <a:rPr lang="en-US" sz="1400" b="0" dirty="0">
                <a:solidFill>
                  <a:srgbClr val="000000"/>
                </a:solidFill>
                <a:effectLst/>
                <a:latin typeface="+mj-lt"/>
              </a:rPr>
              <a:t> Count 800, average sales price: 15 Million, total sales 11 Billion. So, focusing on Anna Nagar fetches more revenue per building, which increases the profit.</a:t>
            </a: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a:t>
            </a:r>
            <a:r>
              <a:rPr lang="en-US" sz="1400" b="1" dirty="0">
                <a:solidFill>
                  <a:schemeClr val="accent1">
                    <a:lumMod val="75000"/>
                  </a:schemeClr>
                </a:solidFill>
                <a:effectLst/>
                <a:latin typeface="+mj-lt"/>
              </a:rPr>
              <a:t>KK Nagar</a:t>
            </a:r>
            <a:r>
              <a:rPr lang="en-US" sz="1400" b="1" dirty="0">
                <a:solidFill>
                  <a:srgbClr val="000080"/>
                </a:solidFill>
                <a:effectLst/>
                <a:latin typeface="+mj-lt"/>
              </a:rPr>
              <a:t>: </a:t>
            </a:r>
            <a:r>
              <a:rPr lang="en-US" sz="1400" b="0" dirty="0">
                <a:solidFill>
                  <a:srgbClr val="000000"/>
                </a:solidFill>
                <a:effectLst/>
                <a:latin typeface="+mj-lt"/>
              </a:rPr>
              <a:t>Count 1000, total sales price: 12.5 Billion, average sales price: 12.5 Million. </a:t>
            </a:r>
          </a:p>
          <a:p>
            <a:br>
              <a:rPr lang="en-US" sz="1400" b="0" dirty="0">
                <a:solidFill>
                  <a:srgbClr val="000000"/>
                </a:solidFill>
                <a:effectLst/>
                <a:latin typeface="+mj-lt"/>
              </a:rPr>
            </a:br>
            <a:br>
              <a:rPr lang="en-US" sz="1400" b="0" dirty="0">
                <a:solidFill>
                  <a:srgbClr val="000000"/>
                </a:solidFill>
                <a:effectLst/>
                <a:latin typeface="+mj-lt"/>
              </a:rPr>
            </a:br>
            <a:r>
              <a:rPr lang="en-US" sz="1400" b="0" dirty="0">
                <a:solidFill>
                  <a:srgbClr val="0451A5"/>
                </a:solidFill>
                <a:effectLst/>
                <a:latin typeface="+mj-lt"/>
              </a:rPr>
              <a:t>1.</a:t>
            </a:r>
            <a:r>
              <a:rPr lang="en-US" sz="1400" b="0" dirty="0">
                <a:solidFill>
                  <a:srgbClr val="000000"/>
                </a:solidFill>
                <a:effectLst/>
                <a:latin typeface="+mj-lt"/>
              </a:rPr>
              <a:t> Based on the </a:t>
            </a:r>
            <a:r>
              <a:rPr lang="en-US" sz="1400" b="1" dirty="0">
                <a:solidFill>
                  <a:srgbClr val="FF0000"/>
                </a:solidFill>
                <a:effectLst/>
                <a:latin typeface="+mj-lt"/>
              </a:rPr>
              <a:t>profitability</a:t>
            </a:r>
            <a:r>
              <a:rPr lang="en-US" sz="1400" b="0" dirty="0">
                <a:solidFill>
                  <a:srgbClr val="FF0000"/>
                </a:solidFill>
                <a:effectLst/>
                <a:latin typeface="+mj-lt"/>
              </a:rPr>
              <a:t>, </a:t>
            </a:r>
            <a:r>
              <a:rPr lang="en-US" sz="1400" b="1" dirty="0">
                <a:solidFill>
                  <a:srgbClr val="FF0000"/>
                </a:solidFill>
                <a:effectLst/>
                <a:latin typeface="+mj-lt"/>
              </a:rPr>
              <a:t>T Nagar, Anna Nagar, KK Nagar</a:t>
            </a:r>
            <a:r>
              <a:rPr lang="en-US" sz="1400" b="0" dirty="0">
                <a:solidFill>
                  <a:srgbClr val="000000"/>
                </a:solidFill>
                <a:effectLst/>
                <a:latin typeface="+mj-lt"/>
              </a:rPr>
              <a:t> fetches more.</a:t>
            </a:r>
          </a:p>
          <a:p>
            <a:r>
              <a:rPr lang="en-US" sz="1400" b="0" dirty="0">
                <a:solidFill>
                  <a:srgbClr val="0451A5"/>
                </a:solidFill>
                <a:effectLst/>
                <a:latin typeface="+mj-lt"/>
              </a:rPr>
              <a:t>2.</a:t>
            </a:r>
            <a:r>
              <a:rPr lang="en-US" sz="1400" b="0" dirty="0">
                <a:solidFill>
                  <a:srgbClr val="000000"/>
                </a:solidFill>
                <a:effectLst/>
                <a:latin typeface="+mj-lt"/>
              </a:rPr>
              <a:t> Based on the </a:t>
            </a:r>
            <a:r>
              <a:rPr lang="en-US" sz="1400" b="1" dirty="0">
                <a:solidFill>
                  <a:schemeClr val="accent6">
                    <a:lumMod val="75000"/>
                  </a:schemeClr>
                </a:solidFill>
                <a:effectLst/>
                <a:latin typeface="+mj-lt"/>
              </a:rPr>
              <a:t>market sustainability/demand</a:t>
            </a:r>
            <a:r>
              <a:rPr lang="en-US" sz="1400" b="0" dirty="0">
                <a:solidFill>
                  <a:schemeClr val="accent6">
                    <a:lumMod val="75000"/>
                  </a:schemeClr>
                </a:solidFill>
                <a:effectLst/>
                <a:latin typeface="+mj-lt"/>
              </a:rPr>
              <a:t>, </a:t>
            </a:r>
            <a:r>
              <a:rPr lang="en-US" sz="1400" b="1" dirty="0">
                <a:solidFill>
                  <a:schemeClr val="accent6">
                    <a:lumMod val="75000"/>
                  </a:schemeClr>
                </a:solidFill>
                <a:effectLst/>
                <a:latin typeface="+mj-lt"/>
              </a:rPr>
              <a:t>Chrompet</a:t>
            </a:r>
            <a:r>
              <a:rPr lang="en-US" sz="1400" b="0" dirty="0">
                <a:solidFill>
                  <a:srgbClr val="000000"/>
                </a:solidFill>
                <a:effectLst/>
                <a:latin typeface="+mj-lt"/>
              </a:rPr>
              <a:t> have higher market potential.</a:t>
            </a:r>
          </a:p>
          <a:p>
            <a:br>
              <a:rPr lang="en-US" sz="1400" b="0" dirty="0">
                <a:solidFill>
                  <a:srgbClr val="000000"/>
                </a:solidFill>
                <a:effectLst/>
                <a:latin typeface="+mj-lt"/>
              </a:rPr>
            </a:br>
            <a:r>
              <a:rPr lang="en-US" sz="1400" b="0" dirty="0">
                <a:solidFill>
                  <a:srgbClr val="000000"/>
                </a:solidFill>
                <a:effectLst/>
                <a:latin typeface="+mj-lt"/>
              </a:rPr>
              <a:t>Focusing on both these aspects, employing two different models like one for </a:t>
            </a:r>
            <a:r>
              <a:rPr lang="en-US" sz="1400" b="1" dirty="0">
                <a:solidFill>
                  <a:srgbClr val="FF0000"/>
                </a:solidFill>
                <a:effectLst/>
                <a:latin typeface="+mj-lt"/>
              </a:rPr>
              <a:t>high-yielding</a:t>
            </a:r>
            <a:r>
              <a:rPr lang="en-US" sz="1400" b="0" dirty="0">
                <a:solidFill>
                  <a:srgbClr val="000000"/>
                </a:solidFill>
                <a:effectLst/>
                <a:latin typeface="+mj-lt"/>
              </a:rPr>
              <a:t> &amp; another for </a:t>
            </a:r>
            <a:r>
              <a:rPr lang="en-US" sz="1400" b="1" dirty="0">
                <a:solidFill>
                  <a:schemeClr val="accent6">
                    <a:lumMod val="75000"/>
                  </a:schemeClr>
                </a:solidFill>
                <a:effectLst/>
                <a:latin typeface="+mj-lt"/>
              </a:rPr>
              <a:t>long-yielding</a:t>
            </a:r>
            <a:r>
              <a:rPr lang="en-US" sz="1400" b="0" dirty="0">
                <a:solidFill>
                  <a:srgbClr val="000000"/>
                </a:solidFill>
                <a:effectLst/>
                <a:latin typeface="+mj-lt"/>
              </a:rPr>
              <a:t>, the business can be taken to new heights.</a:t>
            </a:r>
          </a:p>
        </p:txBody>
      </p:sp>
    </p:spTree>
    <p:extLst>
      <p:ext uri="{BB962C8B-B14F-4D97-AF65-F5344CB8AC3E}">
        <p14:creationId xmlns:p14="http://schemas.microsoft.com/office/powerpoint/2010/main" val="273291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24744-9777-EC50-08BF-48B7A5414083}"/>
              </a:ext>
            </a:extLst>
          </p:cNvPr>
          <p:cNvPicPr>
            <a:picLocks noChangeAspect="1"/>
          </p:cNvPicPr>
          <p:nvPr/>
        </p:nvPicPr>
        <p:blipFill rotWithShape="1">
          <a:blip r:embed="rId2">
            <a:extLst>
              <a:ext uri="{28A0092B-C50C-407E-A947-70E740481C1C}">
                <a14:useLocalDpi xmlns:a14="http://schemas.microsoft.com/office/drawing/2010/main" val="0"/>
              </a:ext>
            </a:extLst>
          </a:blip>
          <a:srcRect l="7015" r="6768" b="59981"/>
          <a:stretch/>
        </p:blipFill>
        <p:spPr>
          <a:xfrm>
            <a:off x="895350" y="190500"/>
            <a:ext cx="10157814" cy="3771900"/>
          </a:xfrm>
          <a:prstGeom prst="rect">
            <a:avLst/>
          </a:prstGeom>
        </p:spPr>
      </p:pic>
      <p:sp>
        <p:nvSpPr>
          <p:cNvPr id="4" name="TextBox 3">
            <a:extLst>
              <a:ext uri="{FF2B5EF4-FFF2-40B4-BE49-F238E27FC236}">
                <a16:creationId xmlns:a16="http://schemas.microsoft.com/office/drawing/2014/main" id="{FF459423-FC34-3967-787A-2EAFD5D6E278}"/>
              </a:ext>
            </a:extLst>
          </p:cNvPr>
          <p:cNvSpPr txBox="1"/>
          <p:nvPr/>
        </p:nvSpPr>
        <p:spPr>
          <a:xfrm>
            <a:off x="973632" y="4140099"/>
            <a:ext cx="10001250" cy="2062103"/>
          </a:xfrm>
          <a:prstGeom prst="rect">
            <a:avLst/>
          </a:prstGeom>
          <a:noFill/>
        </p:spPr>
        <p:txBody>
          <a:bodyPr wrap="square">
            <a:spAutoFit/>
          </a:bodyPr>
          <a:lstStyle/>
          <a:p>
            <a:r>
              <a:rPr lang="en-US" sz="1600" b="1" dirty="0">
                <a:solidFill>
                  <a:srgbClr val="FF0000"/>
                </a:solidFill>
                <a:effectLst/>
                <a:latin typeface="+mj-lt"/>
              </a:rPr>
              <a:t>Business Insights:</a:t>
            </a:r>
            <a:endParaRPr lang="en-US" sz="1600" b="0" dirty="0">
              <a:solidFill>
                <a:srgbClr val="FF0000"/>
              </a:solidFill>
              <a:effectLst/>
              <a:latin typeface="+mj-lt"/>
            </a:endParaRP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a:t>
            </a:r>
            <a:r>
              <a:rPr lang="en-US" sz="1400" b="1" dirty="0">
                <a:solidFill>
                  <a:schemeClr val="accent1">
                    <a:lumMod val="75000"/>
                  </a:schemeClr>
                </a:solidFill>
                <a:effectLst/>
                <a:latin typeface="+mj-lt"/>
              </a:rPr>
              <a:t>Commercial Buildings fetch more revenue and profitability</a:t>
            </a:r>
            <a:r>
              <a:rPr lang="en-US" sz="1400" b="0" dirty="0">
                <a:solidFill>
                  <a:schemeClr val="accent1">
                    <a:lumMod val="75000"/>
                  </a:schemeClr>
                </a:solidFill>
                <a:effectLst/>
                <a:latin typeface="+mj-lt"/>
              </a:rPr>
              <a:t>.</a:t>
            </a: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a:t>
            </a:r>
            <a:r>
              <a:rPr lang="en-US" sz="1400" b="1" dirty="0">
                <a:solidFill>
                  <a:srgbClr val="FF0000"/>
                </a:solidFill>
                <a:effectLst/>
                <a:latin typeface="+mj-lt"/>
              </a:rPr>
              <a:t>Average Sales Price</a:t>
            </a:r>
            <a:r>
              <a:rPr lang="en-US" sz="1400" b="1" dirty="0">
                <a:solidFill>
                  <a:srgbClr val="000080"/>
                </a:solidFill>
                <a:effectLst/>
                <a:latin typeface="+mj-lt"/>
              </a:rPr>
              <a:t>:</a:t>
            </a:r>
            <a:r>
              <a:rPr lang="en-US" sz="1400" b="0" dirty="0">
                <a:solidFill>
                  <a:srgbClr val="000000"/>
                </a:solidFill>
                <a:effectLst/>
                <a:latin typeface="+mj-lt"/>
              </a:rPr>
              <a:t> </a:t>
            </a:r>
            <a:r>
              <a:rPr lang="en-US" sz="1400" b="1" dirty="0">
                <a:solidFill>
                  <a:srgbClr val="000000"/>
                </a:solidFill>
                <a:effectLst/>
                <a:latin typeface="+mj-lt"/>
              </a:rPr>
              <a:t>Commercial &gt; Others &gt; House</a:t>
            </a:r>
            <a:r>
              <a:rPr lang="en-US" sz="1400" b="0" dirty="0">
                <a:solidFill>
                  <a:srgbClr val="000000"/>
                </a:solidFill>
                <a:effectLst/>
                <a:latin typeface="+mj-lt"/>
              </a:rPr>
              <a:t>.</a:t>
            </a: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They lies in the same order as AREA that were suggested earlier. Based on the high-yielding AREA (max. </a:t>
            </a:r>
            <a:r>
              <a:rPr lang="en-US" sz="1400" b="1" dirty="0">
                <a:solidFill>
                  <a:srgbClr val="FF0000"/>
                </a:solidFill>
                <a:effectLst/>
                <a:latin typeface="+mj-lt"/>
              </a:rPr>
              <a:t>T Nagar </a:t>
            </a:r>
            <a:r>
              <a:rPr lang="en-US" sz="1400" b="0" dirty="0">
                <a:solidFill>
                  <a:srgbClr val="000000"/>
                </a:solidFill>
                <a:effectLst/>
                <a:latin typeface="+mj-lt"/>
              </a:rPr>
              <a:t>with an average of INR 2 Crore  &amp; long-yielding AREA (max. </a:t>
            </a:r>
            <a:r>
              <a:rPr lang="en-US" sz="1400" b="1" dirty="0">
                <a:solidFill>
                  <a:schemeClr val="accent6">
                    <a:lumMod val="75000"/>
                  </a:schemeClr>
                </a:solidFill>
                <a:effectLst/>
                <a:latin typeface="+mj-lt"/>
              </a:rPr>
              <a:t>Chrompet</a:t>
            </a:r>
            <a:r>
              <a:rPr lang="en-US" sz="1400" b="0" dirty="0">
                <a:solidFill>
                  <a:srgbClr val="000000"/>
                </a:solidFill>
                <a:effectLst/>
                <a:latin typeface="+mj-lt"/>
              </a:rPr>
              <a:t> with total of around INR 70 Lakhs), invest more in Commercial projects comparing Other build </a:t>
            </a:r>
            <a:r>
              <a:rPr lang="en-US" sz="1400" dirty="0">
                <a:solidFill>
                  <a:srgbClr val="000000"/>
                </a:solidFill>
                <a:latin typeface="+mj-lt"/>
              </a:rPr>
              <a:t>s</a:t>
            </a:r>
            <a:r>
              <a:rPr lang="en-US" sz="1400" b="0" dirty="0">
                <a:solidFill>
                  <a:srgbClr val="000000"/>
                </a:solidFill>
                <a:effectLst/>
                <a:latin typeface="+mj-lt"/>
              </a:rPr>
              <a:t>tructures and Houses.</a:t>
            </a:r>
          </a:p>
        </p:txBody>
      </p:sp>
    </p:spTree>
    <p:extLst>
      <p:ext uri="{BB962C8B-B14F-4D97-AF65-F5344CB8AC3E}">
        <p14:creationId xmlns:p14="http://schemas.microsoft.com/office/powerpoint/2010/main" val="2969753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463D50-B7EC-9F5C-9B4C-BF36B7B67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sp>
        <p:nvSpPr>
          <p:cNvPr id="5" name="TextBox 4">
            <a:extLst>
              <a:ext uri="{FF2B5EF4-FFF2-40B4-BE49-F238E27FC236}">
                <a16:creationId xmlns:a16="http://schemas.microsoft.com/office/drawing/2014/main" id="{B2BA94B1-DDAB-2AC8-F4BA-541B792DB8B3}"/>
              </a:ext>
            </a:extLst>
          </p:cNvPr>
          <p:cNvSpPr txBox="1"/>
          <p:nvPr/>
        </p:nvSpPr>
        <p:spPr>
          <a:xfrm>
            <a:off x="4848226" y="5200560"/>
            <a:ext cx="4400550" cy="461665"/>
          </a:xfrm>
          <a:prstGeom prst="rect">
            <a:avLst/>
          </a:prstGeom>
          <a:noFill/>
        </p:spPr>
        <p:txBody>
          <a:bodyPr wrap="square" rtlCol="0">
            <a:spAutoFit/>
          </a:bodyPr>
          <a:lstStyle/>
          <a:p>
            <a:pPr algn="ctr"/>
            <a:r>
              <a:rPr lang="en-US" sz="2400" dirty="0">
                <a:solidFill>
                  <a:srgbClr val="FF0000"/>
                </a:solidFill>
                <a:latin typeface="Bahnschrift Condensed" panose="020B0502040204020203" pitchFamily="34" charset="0"/>
              </a:rPr>
              <a:t>Total Sales Price in each AREA w.r.t. SQFT</a:t>
            </a:r>
          </a:p>
        </p:txBody>
      </p:sp>
    </p:spTree>
    <p:extLst>
      <p:ext uri="{BB962C8B-B14F-4D97-AF65-F5344CB8AC3E}">
        <p14:creationId xmlns:p14="http://schemas.microsoft.com/office/powerpoint/2010/main" val="2722200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D8871-1996-0CF8-13B3-F280420A0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sp>
        <p:nvSpPr>
          <p:cNvPr id="4" name="TextBox 3">
            <a:extLst>
              <a:ext uri="{FF2B5EF4-FFF2-40B4-BE49-F238E27FC236}">
                <a16:creationId xmlns:a16="http://schemas.microsoft.com/office/drawing/2014/main" id="{E02FB7D7-1710-A01D-56CD-A4F1279870F7}"/>
              </a:ext>
            </a:extLst>
          </p:cNvPr>
          <p:cNvSpPr txBox="1"/>
          <p:nvPr/>
        </p:nvSpPr>
        <p:spPr>
          <a:xfrm>
            <a:off x="4848225" y="5200560"/>
            <a:ext cx="4895849" cy="461665"/>
          </a:xfrm>
          <a:prstGeom prst="rect">
            <a:avLst/>
          </a:prstGeom>
          <a:noFill/>
        </p:spPr>
        <p:txBody>
          <a:bodyPr wrap="square" rtlCol="0">
            <a:spAutoFit/>
          </a:bodyPr>
          <a:lstStyle/>
          <a:p>
            <a:pPr algn="ctr"/>
            <a:r>
              <a:rPr lang="en-US" sz="2400" dirty="0">
                <a:solidFill>
                  <a:srgbClr val="FF0000"/>
                </a:solidFill>
                <a:latin typeface="Bahnschrift Condensed" panose="020B0502040204020203" pitchFamily="34" charset="0"/>
              </a:rPr>
              <a:t>Average Sales Price in each AREA w.r.t. SQFT</a:t>
            </a:r>
          </a:p>
        </p:txBody>
      </p:sp>
    </p:spTree>
    <p:extLst>
      <p:ext uri="{BB962C8B-B14F-4D97-AF65-F5344CB8AC3E}">
        <p14:creationId xmlns:p14="http://schemas.microsoft.com/office/powerpoint/2010/main" val="1270573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EB7F0-02F9-EFD1-A701-45E328271B01}"/>
              </a:ext>
            </a:extLst>
          </p:cNvPr>
          <p:cNvSpPr txBox="1"/>
          <p:nvPr/>
        </p:nvSpPr>
        <p:spPr>
          <a:xfrm>
            <a:off x="3048000" y="130284"/>
            <a:ext cx="6096000" cy="369332"/>
          </a:xfrm>
          <a:prstGeom prst="rect">
            <a:avLst/>
          </a:prstGeom>
          <a:noFill/>
        </p:spPr>
        <p:txBody>
          <a:bodyPr wrap="square">
            <a:spAutoFit/>
          </a:bodyPr>
          <a:lstStyle/>
          <a:p>
            <a:endParaRPr lang="en-US" b="0" dirty="0">
              <a:solidFill>
                <a:srgbClr val="000000"/>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5A19BC9-BDA5-6C64-AAB1-1473A889F4A7}"/>
              </a:ext>
            </a:extLst>
          </p:cNvPr>
          <p:cNvSpPr txBox="1"/>
          <p:nvPr/>
        </p:nvSpPr>
        <p:spPr>
          <a:xfrm>
            <a:off x="1028700" y="834924"/>
            <a:ext cx="10001250" cy="4431983"/>
          </a:xfrm>
          <a:prstGeom prst="rect">
            <a:avLst/>
          </a:prstGeom>
          <a:noFill/>
        </p:spPr>
        <p:txBody>
          <a:bodyPr wrap="square">
            <a:spAutoFit/>
          </a:bodyPr>
          <a:lstStyle/>
          <a:p>
            <a:r>
              <a:rPr lang="en-US" sz="1600" b="1" dirty="0">
                <a:solidFill>
                  <a:srgbClr val="FF0000"/>
                </a:solidFill>
                <a:effectLst/>
                <a:latin typeface="+mj-lt"/>
              </a:rPr>
              <a:t>Business Insights:</a:t>
            </a:r>
            <a:endParaRPr lang="en-US" sz="1600" b="0" dirty="0">
              <a:solidFill>
                <a:srgbClr val="FF0000"/>
              </a:solidFill>
              <a:effectLst/>
              <a:latin typeface="+mj-lt"/>
            </a:endParaRPr>
          </a:p>
          <a:p>
            <a:br>
              <a:rPr lang="en-US" sz="1400" b="0" dirty="0">
                <a:solidFill>
                  <a:srgbClr val="000000"/>
                </a:solidFill>
                <a:effectLst/>
                <a:latin typeface="+mj-lt"/>
              </a:rPr>
            </a:br>
            <a:endParaRPr lang="en-US" sz="1400" dirty="0">
              <a:solidFill>
                <a:srgbClr val="000000"/>
              </a:solidFill>
              <a:latin typeface="+mj-lt"/>
            </a:endParaRPr>
          </a:p>
          <a:p>
            <a:r>
              <a:rPr lang="en-US" sz="1400" b="0" dirty="0">
                <a:solidFill>
                  <a:srgbClr val="0451A5"/>
                </a:solidFill>
                <a:effectLst/>
                <a:latin typeface="+mj-lt"/>
              </a:rPr>
              <a:t>-</a:t>
            </a:r>
            <a:r>
              <a:rPr lang="en-US" sz="1400" b="0" dirty="0">
                <a:solidFill>
                  <a:srgbClr val="000000"/>
                </a:solidFill>
                <a:effectLst/>
                <a:latin typeface="+mj-lt"/>
              </a:rPr>
              <a:t> Constructing </a:t>
            </a:r>
            <a:r>
              <a:rPr lang="en-US" sz="1400" b="1" dirty="0">
                <a:solidFill>
                  <a:srgbClr val="FF0000"/>
                </a:solidFill>
                <a:effectLst/>
                <a:latin typeface="+mj-lt"/>
              </a:rPr>
              <a:t>1500-2000 </a:t>
            </a:r>
            <a:r>
              <a:rPr lang="en-US" sz="1400" b="1" dirty="0">
                <a:solidFill>
                  <a:srgbClr val="FF0000"/>
                </a:solidFill>
                <a:latin typeface="+mj-lt"/>
              </a:rPr>
              <a:t>s</a:t>
            </a:r>
            <a:r>
              <a:rPr lang="en-US" sz="1400" b="1" dirty="0">
                <a:solidFill>
                  <a:srgbClr val="FF0000"/>
                </a:solidFill>
                <a:effectLst/>
                <a:latin typeface="+mj-lt"/>
              </a:rPr>
              <a:t>qft </a:t>
            </a:r>
            <a:r>
              <a:rPr lang="en-US" sz="1400" b="1" dirty="0">
                <a:solidFill>
                  <a:srgbClr val="FF0000"/>
                </a:solidFill>
                <a:latin typeface="+mj-lt"/>
              </a:rPr>
              <a:t>b</a:t>
            </a:r>
            <a:r>
              <a:rPr lang="en-US" sz="1400" b="1" dirty="0">
                <a:solidFill>
                  <a:srgbClr val="FF0000"/>
                </a:solidFill>
                <a:effectLst/>
                <a:latin typeface="+mj-lt"/>
              </a:rPr>
              <a:t>uildings in T Nagar &amp; Anna Nagar gives higher average revenue over INR 1.5 Crores</a:t>
            </a:r>
            <a:r>
              <a:rPr lang="en-US" sz="1400" b="1" dirty="0">
                <a:solidFill>
                  <a:srgbClr val="000080"/>
                </a:solidFill>
                <a:effectLst/>
                <a:latin typeface="+mj-lt"/>
              </a:rPr>
              <a:t> </a:t>
            </a:r>
            <a:r>
              <a:rPr lang="en-US" sz="1400" b="1" dirty="0">
                <a:solidFill>
                  <a:schemeClr val="accent1">
                    <a:lumMod val="75000"/>
                  </a:schemeClr>
                </a:solidFill>
                <a:effectLst/>
                <a:latin typeface="+mj-lt"/>
              </a:rPr>
              <a:t>comparing the same area in KK Nagar which is around INR 1.2 Crores</a:t>
            </a:r>
            <a:r>
              <a:rPr lang="en-US" sz="1400" b="0" dirty="0">
                <a:solidFill>
                  <a:srgbClr val="000000"/>
                </a:solidFill>
                <a:effectLst/>
                <a:latin typeface="+mj-lt"/>
              </a:rPr>
              <a:t>, even, </a:t>
            </a:r>
            <a:r>
              <a:rPr lang="en-US" sz="1400" b="1" dirty="0">
                <a:solidFill>
                  <a:schemeClr val="accent1">
                    <a:lumMod val="75000"/>
                  </a:schemeClr>
                </a:solidFill>
                <a:effectLst/>
                <a:latin typeface="+mj-lt"/>
              </a:rPr>
              <a:t>KK Nagar's 2000-2500 Sqft buildings</a:t>
            </a:r>
            <a:r>
              <a:rPr lang="en-US" sz="1400" b="0" dirty="0">
                <a:solidFill>
                  <a:schemeClr val="accent1">
                    <a:lumMod val="75000"/>
                  </a:schemeClr>
                </a:solidFill>
                <a:effectLst/>
                <a:latin typeface="+mj-lt"/>
              </a:rPr>
              <a:t> </a:t>
            </a:r>
            <a:r>
              <a:rPr lang="en-US" sz="1400" b="0" dirty="0">
                <a:solidFill>
                  <a:srgbClr val="000000"/>
                </a:solidFill>
                <a:effectLst/>
                <a:latin typeface="+mj-lt"/>
              </a:rPr>
              <a:t>which stood lesser at an </a:t>
            </a:r>
            <a:r>
              <a:rPr lang="en-US" sz="1400" b="1" dirty="0">
                <a:solidFill>
                  <a:schemeClr val="accent1">
                    <a:lumMod val="75000"/>
                  </a:schemeClr>
                </a:solidFill>
                <a:effectLst/>
                <a:latin typeface="+mj-lt"/>
              </a:rPr>
              <a:t>average of 1.4 Crore Rupees</a:t>
            </a:r>
            <a:r>
              <a:rPr lang="en-US" sz="1400" b="0" dirty="0">
                <a:solidFill>
                  <a:srgbClr val="000000"/>
                </a:solidFill>
                <a:effectLst/>
                <a:latin typeface="+mj-lt"/>
              </a:rPr>
              <a:t> ( time-consuming process with lesser returns, considering size of the building).</a:t>
            </a:r>
          </a:p>
          <a:p>
            <a:br>
              <a:rPr lang="en-US" sz="1400" b="0" dirty="0">
                <a:solidFill>
                  <a:srgbClr val="000000"/>
                </a:solidFill>
                <a:effectLst/>
                <a:latin typeface="+mj-lt"/>
              </a:rPr>
            </a:br>
            <a:r>
              <a:rPr lang="en-US" sz="1400" b="1" dirty="0">
                <a:effectLst/>
                <a:latin typeface="+mj-lt"/>
              </a:rPr>
              <a:t>Top-most yielders:</a:t>
            </a:r>
            <a:r>
              <a:rPr lang="en-US" sz="1400" b="0" dirty="0">
                <a:effectLst/>
                <a:latin typeface="+mj-lt"/>
              </a:rPr>
              <a:t> </a:t>
            </a:r>
          </a:p>
          <a:p>
            <a:endParaRPr lang="en-US" sz="1400" dirty="0">
              <a:solidFill>
                <a:schemeClr val="accent6">
                  <a:lumMod val="75000"/>
                </a:schemeClr>
              </a:solidFill>
              <a:latin typeface="+mj-lt"/>
            </a:endParaRPr>
          </a:p>
          <a:p>
            <a:r>
              <a:rPr lang="en-US" sz="1400" dirty="0">
                <a:solidFill>
                  <a:srgbClr val="0070C0"/>
                </a:solidFill>
                <a:effectLst/>
                <a:latin typeface="+mj-lt"/>
              </a:rPr>
              <a:t>1</a:t>
            </a:r>
            <a:r>
              <a:rPr lang="en-US" sz="1400" b="1" dirty="0">
                <a:solidFill>
                  <a:schemeClr val="accent6">
                    <a:lumMod val="75000"/>
                  </a:schemeClr>
                </a:solidFill>
                <a:effectLst/>
                <a:latin typeface="+mj-lt"/>
              </a:rPr>
              <a:t>. </a:t>
            </a:r>
            <a:r>
              <a:rPr lang="en-US" sz="1400" b="1" dirty="0">
                <a:solidFill>
                  <a:srgbClr val="FF0000"/>
                </a:solidFill>
                <a:effectLst/>
                <a:latin typeface="+mj-lt"/>
              </a:rPr>
              <a:t>T Nagar &amp; Anna Nagar</a:t>
            </a:r>
            <a:r>
              <a:rPr lang="en-US" sz="1400" b="0" dirty="0">
                <a:solidFill>
                  <a:srgbClr val="FF0000"/>
                </a:solidFill>
                <a:effectLst/>
                <a:latin typeface="+mj-lt"/>
              </a:rPr>
              <a:t> </a:t>
            </a:r>
            <a:r>
              <a:rPr lang="en-US" sz="1400" b="0" dirty="0">
                <a:solidFill>
                  <a:srgbClr val="000000"/>
                </a:solidFill>
                <a:effectLst/>
                <a:latin typeface="+mj-lt"/>
              </a:rPr>
              <a:t>(1500-2000 sqft buildings) - </a:t>
            </a:r>
            <a:r>
              <a:rPr lang="en-US" sz="1400" b="1" dirty="0">
                <a:solidFill>
                  <a:schemeClr val="tx1">
                    <a:lumMod val="95000"/>
                    <a:lumOff val="5000"/>
                  </a:schemeClr>
                </a:solidFill>
                <a:effectLst/>
                <a:latin typeface="+mj-lt"/>
              </a:rPr>
              <a:t>average 1.55 Crore Rupees</a:t>
            </a:r>
          </a:p>
          <a:p>
            <a:pPr marL="342900" indent="-342900">
              <a:buAutoNum type="arabicPeriod"/>
            </a:pPr>
            <a:endParaRPr lang="en-US" sz="1400" b="0" dirty="0">
              <a:solidFill>
                <a:schemeClr val="tx1">
                  <a:lumMod val="95000"/>
                  <a:lumOff val="5000"/>
                </a:schemeClr>
              </a:solidFill>
              <a:effectLst/>
              <a:latin typeface="+mj-lt"/>
            </a:endParaRPr>
          </a:p>
          <a:p>
            <a:r>
              <a:rPr lang="en-US" sz="1400" b="0" dirty="0">
                <a:solidFill>
                  <a:srgbClr val="0451A5"/>
                </a:solidFill>
                <a:effectLst/>
                <a:latin typeface="+mj-lt"/>
              </a:rPr>
              <a:t>2.</a:t>
            </a:r>
            <a:r>
              <a:rPr lang="en-US" sz="1400" b="0" dirty="0">
                <a:solidFill>
                  <a:srgbClr val="000000"/>
                </a:solidFill>
                <a:effectLst/>
                <a:latin typeface="+mj-lt"/>
              </a:rPr>
              <a:t> </a:t>
            </a:r>
            <a:r>
              <a:rPr lang="en-US" sz="1400" b="1" dirty="0">
                <a:solidFill>
                  <a:schemeClr val="accent1">
                    <a:lumMod val="75000"/>
                  </a:schemeClr>
                </a:solidFill>
                <a:effectLst/>
                <a:latin typeface="+mj-lt"/>
              </a:rPr>
              <a:t>KK Nagar</a:t>
            </a:r>
            <a:r>
              <a:rPr lang="en-US" sz="1400" b="0" dirty="0">
                <a:solidFill>
                  <a:schemeClr val="accent1">
                    <a:lumMod val="75000"/>
                  </a:schemeClr>
                </a:solidFill>
                <a:effectLst/>
                <a:latin typeface="+mj-lt"/>
              </a:rPr>
              <a:t> </a:t>
            </a:r>
            <a:r>
              <a:rPr lang="en-US" sz="1400" b="0" dirty="0">
                <a:solidFill>
                  <a:srgbClr val="000000"/>
                </a:solidFill>
                <a:effectLst/>
                <a:latin typeface="+mj-lt"/>
              </a:rPr>
              <a:t>(1500-2500 sqft buildings) - </a:t>
            </a:r>
            <a:r>
              <a:rPr lang="en-US" sz="1400" b="1" dirty="0">
                <a:solidFill>
                  <a:schemeClr val="tx1">
                    <a:lumMod val="95000"/>
                    <a:lumOff val="5000"/>
                  </a:schemeClr>
                </a:solidFill>
                <a:effectLst/>
                <a:latin typeface="+mj-lt"/>
              </a:rPr>
              <a:t>average 1.3 Crore Rupees</a:t>
            </a:r>
          </a:p>
          <a:p>
            <a:endParaRPr lang="en-US" sz="1400" b="0" dirty="0">
              <a:solidFill>
                <a:schemeClr val="tx1">
                  <a:lumMod val="95000"/>
                  <a:lumOff val="5000"/>
                </a:schemeClr>
              </a:solidFill>
              <a:effectLst/>
              <a:latin typeface="+mj-lt"/>
            </a:endParaRPr>
          </a:p>
          <a:p>
            <a:r>
              <a:rPr lang="en-US" sz="1400" b="0" dirty="0">
                <a:solidFill>
                  <a:srgbClr val="0451A5"/>
                </a:solidFill>
                <a:effectLst/>
                <a:latin typeface="+mj-lt"/>
              </a:rPr>
              <a:t>3.</a:t>
            </a:r>
            <a:r>
              <a:rPr lang="en-US" sz="1400" b="0" dirty="0">
                <a:solidFill>
                  <a:srgbClr val="000000"/>
                </a:solidFill>
                <a:effectLst/>
                <a:latin typeface="+mj-lt"/>
              </a:rPr>
              <a:t> </a:t>
            </a:r>
            <a:r>
              <a:rPr lang="en-US" sz="1400" b="1" dirty="0">
                <a:solidFill>
                  <a:schemeClr val="accent6">
                    <a:lumMod val="75000"/>
                  </a:schemeClr>
                </a:solidFill>
                <a:effectLst/>
                <a:latin typeface="+mj-lt"/>
              </a:rPr>
              <a:t>Chrompet</a:t>
            </a:r>
            <a:r>
              <a:rPr lang="en-US" sz="1400" b="1" dirty="0">
                <a:solidFill>
                  <a:schemeClr val="tx1">
                    <a:lumMod val="95000"/>
                    <a:lumOff val="5000"/>
                  </a:schemeClr>
                </a:solidFill>
                <a:effectLst/>
                <a:latin typeface="+mj-lt"/>
              </a:rPr>
              <a:t> &amp; </a:t>
            </a:r>
            <a:r>
              <a:rPr lang="en-US" sz="1400" b="1" dirty="0">
                <a:solidFill>
                  <a:schemeClr val="accent1">
                    <a:lumMod val="75000"/>
                  </a:schemeClr>
                </a:solidFill>
                <a:effectLst/>
                <a:latin typeface="+mj-lt"/>
              </a:rPr>
              <a:t>KK Nagar </a:t>
            </a:r>
            <a:r>
              <a:rPr lang="en-US" sz="1400" b="0" dirty="0">
                <a:solidFill>
                  <a:srgbClr val="000000"/>
                </a:solidFill>
                <a:effectLst/>
                <a:latin typeface="+mj-lt"/>
              </a:rPr>
              <a:t>(1000-1500 sqft build) - </a:t>
            </a:r>
            <a:r>
              <a:rPr lang="en-US" sz="1400" b="1" dirty="0">
                <a:solidFill>
                  <a:schemeClr val="tx1">
                    <a:lumMod val="95000"/>
                    <a:lumOff val="5000"/>
                  </a:schemeClr>
                </a:solidFill>
                <a:effectLst/>
                <a:latin typeface="+mj-lt"/>
              </a:rPr>
              <a:t>average 1.05 Crore Rupees</a:t>
            </a:r>
          </a:p>
          <a:p>
            <a:endParaRPr lang="en-US" sz="1400" b="0" dirty="0">
              <a:solidFill>
                <a:schemeClr val="tx1">
                  <a:lumMod val="95000"/>
                  <a:lumOff val="5000"/>
                </a:schemeClr>
              </a:solidFill>
              <a:effectLst/>
              <a:latin typeface="+mj-lt"/>
            </a:endParaRPr>
          </a:p>
          <a:p>
            <a:r>
              <a:rPr lang="en-US" sz="1400" b="0" dirty="0">
                <a:solidFill>
                  <a:srgbClr val="0451A5"/>
                </a:solidFill>
                <a:effectLst/>
                <a:latin typeface="+mj-lt"/>
              </a:rPr>
              <a:t>4.</a:t>
            </a:r>
            <a:r>
              <a:rPr lang="en-US" sz="1400" b="0" dirty="0">
                <a:solidFill>
                  <a:srgbClr val="000000"/>
                </a:solidFill>
                <a:effectLst/>
                <a:latin typeface="+mj-lt"/>
              </a:rPr>
              <a:t> </a:t>
            </a:r>
            <a:r>
              <a:rPr lang="en-US" sz="1400" b="1" dirty="0">
                <a:solidFill>
                  <a:schemeClr val="accent6">
                    <a:lumMod val="75000"/>
                  </a:schemeClr>
                </a:solidFill>
                <a:effectLst/>
                <a:latin typeface="+mj-lt"/>
              </a:rPr>
              <a:t>Chrompet</a:t>
            </a:r>
            <a:r>
              <a:rPr lang="en-US" sz="1400" b="0" dirty="0">
                <a:solidFill>
                  <a:srgbClr val="000000"/>
                </a:solidFill>
                <a:effectLst/>
                <a:latin typeface="+mj-lt"/>
              </a:rPr>
              <a:t> (500-1000 sqft buildings) - </a:t>
            </a:r>
            <a:r>
              <a:rPr lang="en-US" sz="1400" b="1" dirty="0">
                <a:solidFill>
                  <a:schemeClr val="tx1">
                    <a:lumMod val="95000"/>
                    <a:lumOff val="5000"/>
                  </a:schemeClr>
                </a:solidFill>
                <a:effectLst/>
                <a:latin typeface="+mj-lt"/>
              </a:rPr>
              <a:t>average 90 Lakh Rupees</a:t>
            </a:r>
            <a:endParaRPr lang="en-US" sz="1400" b="0" dirty="0">
              <a:solidFill>
                <a:schemeClr val="tx1">
                  <a:lumMod val="95000"/>
                  <a:lumOff val="5000"/>
                </a:schemeClr>
              </a:solidFill>
              <a:effectLst/>
              <a:latin typeface="+mj-lt"/>
            </a:endParaRPr>
          </a:p>
          <a:p>
            <a:br>
              <a:rPr lang="en-US" sz="1400" b="0" dirty="0">
                <a:solidFill>
                  <a:srgbClr val="000000"/>
                </a:solidFill>
                <a:effectLst/>
                <a:latin typeface="+mj-lt"/>
              </a:rPr>
            </a:br>
            <a:r>
              <a:rPr lang="en-US" sz="1400" b="1" dirty="0">
                <a:effectLst/>
                <a:latin typeface="+mj-lt"/>
              </a:rPr>
              <a:t>On the highest yielders, constructing in </a:t>
            </a:r>
            <a:r>
              <a:rPr lang="en-US" sz="1400" b="1" dirty="0">
                <a:solidFill>
                  <a:schemeClr val="accent6">
                    <a:lumMod val="75000"/>
                  </a:schemeClr>
                </a:solidFill>
                <a:effectLst/>
                <a:latin typeface="+mj-lt"/>
              </a:rPr>
              <a:t>Chrompet at 500-1000 sqft yields higher than the others, comparing its size, time taken to construct, the amount of revenue it fetches.</a:t>
            </a:r>
            <a:endParaRPr lang="en-US" sz="1400" b="0" dirty="0">
              <a:solidFill>
                <a:schemeClr val="accent6">
                  <a:lumMod val="75000"/>
                </a:schemeClr>
              </a:solidFill>
              <a:effectLst/>
              <a:latin typeface="+mj-lt"/>
            </a:endParaRPr>
          </a:p>
          <a:p>
            <a:endParaRPr lang="en-US" sz="1400" b="0" dirty="0">
              <a:solidFill>
                <a:srgbClr val="000000"/>
              </a:solidFill>
              <a:effectLst/>
              <a:latin typeface="+mj-lt"/>
            </a:endParaRPr>
          </a:p>
        </p:txBody>
      </p:sp>
    </p:spTree>
    <p:extLst>
      <p:ext uri="{BB962C8B-B14F-4D97-AF65-F5344CB8AC3E}">
        <p14:creationId xmlns:p14="http://schemas.microsoft.com/office/powerpoint/2010/main" val="2529762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2CFAC-BCA8-40D5-3F94-B21B406B14AD}"/>
              </a:ext>
            </a:extLst>
          </p:cNvPr>
          <p:cNvSpPr txBox="1"/>
          <p:nvPr/>
        </p:nvSpPr>
        <p:spPr>
          <a:xfrm>
            <a:off x="1263193" y="1168924"/>
            <a:ext cx="9756743" cy="4524315"/>
          </a:xfrm>
          <a:prstGeom prst="rect">
            <a:avLst/>
          </a:prstGeom>
          <a:noFill/>
        </p:spPr>
        <p:txBody>
          <a:bodyPr wrap="square" rtlCol="0">
            <a:spAutoFit/>
          </a:bodyPr>
          <a:lstStyle/>
          <a:p>
            <a:r>
              <a:rPr lang="en-US" b="1" dirty="0">
                <a:latin typeface="Calibri Light" panose="020F0302020204030204" pitchFamily="34" charset="0"/>
                <a:ea typeface="MS PGothic" panose="020B0600070205080204" pitchFamily="34" charset="-128"/>
                <a:cs typeface="Calibri Light" panose="020F0302020204030204" pitchFamily="34" charset="0"/>
              </a:rPr>
              <a:t>Chennai House Price Prediction:</a:t>
            </a:r>
          </a:p>
          <a:p>
            <a:endParaRPr lang="en-US" b="1" dirty="0">
              <a:latin typeface="Calibri Light" panose="020F0302020204030204" pitchFamily="34" charset="0"/>
              <a:ea typeface="MS PGothic" panose="020B0600070205080204" pitchFamily="34" charset="-128"/>
              <a:cs typeface="Calibri Light" panose="020F0302020204030204" pitchFamily="34" charset="0"/>
            </a:endParaRPr>
          </a:p>
          <a:p>
            <a:r>
              <a:rPr lang="en-US" b="1" dirty="0">
                <a:solidFill>
                  <a:srgbClr val="000000"/>
                </a:solidFill>
                <a:latin typeface="Calibri Light" panose="020F0302020204030204" pitchFamily="34" charset="0"/>
                <a:ea typeface="MS PGothic" panose="020B0600070205080204" pitchFamily="34" charset="-128"/>
                <a:cs typeface="Calibri Light" panose="020F0302020204030204" pitchFamily="34" charset="0"/>
              </a:rPr>
              <a:t>Problem Statement</a:t>
            </a:r>
            <a:endParaRPr lang="en-US" dirty="0">
              <a:latin typeface="Calibri Light" panose="020F0302020204030204" pitchFamily="34" charset="0"/>
              <a:ea typeface="MS PGothic" panose="020B0600070205080204" pitchFamily="34" charset="-128"/>
              <a:cs typeface="Calibri Light" panose="020F0302020204030204" pitchFamily="34" charset="0"/>
            </a:endParaRPr>
          </a:p>
          <a:p>
            <a:endParaRPr lang="en-US" dirty="0">
              <a:solidFill>
                <a:srgbClr val="000000"/>
              </a:solidFill>
              <a:latin typeface="Calibri Light" panose="020F0302020204030204" pitchFamily="34" charset="0"/>
              <a:ea typeface="MS PGothic" panose="020B0600070205080204" pitchFamily="34" charset="-128"/>
              <a:cs typeface="Calibri Light" panose="020F0302020204030204" pitchFamily="34" charset="0"/>
            </a:endParaRPr>
          </a:p>
          <a:p>
            <a:pPr marL="285744" indent="-285744">
              <a:buClr>
                <a:srgbClr val="FF0000"/>
              </a:buClr>
              <a:buFont typeface="Calibri Light" panose="020F0302020204030204" pitchFamily="34" charset="0"/>
              <a:buChar char="•"/>
            </a:pPr>
            <a:r>
              <a:rPr lang="en-US" dirty="0">
                <a:solidFill>
                  <a:srgbClr val="000000"/>
                </a:solidFill>
                <a:latin typeface="Calibri Light" panose="020F0302020204030204" pitchFamily="34" charset="0"/>
                <a:cs typeface="Calibri Light" panose="020F0302020204030204" pitchFamily="34" charset="0"/>
              </a:rPr>
              <a:t>Real estate transactions are quite opaque sometimes and it may be difficult for a newbie to know the fair price of any given home. Thus, multiple real estate websites have the functionality to predict the prices of houses given different features regarding it. </a:t>
            </a:r>
          </a:p>
          <a:p>
            <a:pPr marL="285744" indent="-285744">
              <a:buFont typeface="Arial" panose="020B0604020202020204" pitchFamily="34" charset="0"/>
              <a:buChar char="•"/>
            </a:pPr>
            <a:endParaRPr lang="en-US" dirty="0">
              <a:solidFill>
                <a:srgbClr val="000000"/>
              </a:solidFill>
              <a:latin typeface="Calibri Light" panose="020F0302020204030204" pitchFamily="34" charset="0"/>
              <a:cs typeface="Calibri Light" panose="020F0302020204030204" pitchFamily="34" charset="0"/>
            </a:endParaRPr>
          </a:p>
          <a:p>
            <a:pPr marL="285744" indent="-285744">
              <a:buClr>
                <a:srgbClr val="FF0000"/>
              </a:buClr>
              <a:buFont typeface="Arial" panose="020B0604020202020204" pitchFamily="34" charset="0"/>
              <a:buChar char="•"/>
            </a:pPr>
            <a:r>
              <a:rPr lang="en-US" dirty="0">
                <a:solidFill>
                  <a:srgbClr val="000000"/>
                </a:solidFill>
                <a:latin typeface="Calibri Light" panose="020F0302020204030204" pitchFamily="34" charset="0"/>
                <a:cs typeface="Calibri Light" panose="020F0302020204030204" pitchFamily="34" charset="0"/>
              </a:rPr>
              <a:t>Such forecasting models will help buyers to identify a fair price for the home and also give insights to sellers as to how to build homes that fetch them more money. </a:t>
            </a:r>
          </a:p>
          <a:p>
            <a:pPr marL="285744" indent="-285744">
              <a:buFont typeface="Arial" panose="020B0604020202020204" pitchFamily="34" charset="0"/>
              <a:buChar char="•"/>
            </a:pPr>
            <a:endParaRPr lang="en-US" dirty="0">
              <a:solidFill>
                <a:srgbClr val="000000"/>
              </a:solidFill>
              <a:latin typeface="Calibri Light" panose="020F0302020204030204" pitchFamily="34" charset="0"/>
              <a:cs typeface="Calibri Light" panose="020F0302020204030204" pitchFamily="34" charset="0"/>
            </a:endParaRPr>
          </a:p>
          <a:p>
            <a:pPr marL="285744" indent="-285744">
              <a:buClr>
                <a:srgbClr val="FF0000"/>
              </a:buClr>
              <a:buFont typeface="Arial" panose="020B0604020202020204" pitchFamily="34" charset="0"/>
              <a:buChar char="•"/>
            </a:pPr>
            <a:r>
              <a:rPr lang="en-US" dirty="0">
                <a:solidFill>
                  <a:srgbClr val="000000"/>
                </a:solidFill>
                <a:latin typeface="Calibri Light" panose="020F0302020204030204" pitchFamily="34" charset="0"/>
                <a:cs typeface="Calibri Light" panose="020F0302020204030204" pitchFamily="34" charset="0"/>
              </a:rPr>
              <a:t>Chennai house sale price data is shared here and the participants are expected to build a sale price prediction model that will aid the customers to find a fair price for their homes and </a:t>
            </a:r>
            <a:r>
              <a:rPr lang="en-US" b="1" dirty="0">
                <a:solidFill>
                  <a:srgbClr val="000000"/>
                </a:solidFill>
                <a:latin typeface="Calibri Light" panose="020F0302020204030204" pitchFamily="34" charset="0"/>
                <a:cs typeface="Calibri Light" panose="020F0302020204030204" pitchFamily="34" charset="0"/>
              </a:rPr>
              <a:t>also help the sellers understand what factors are fetching more money for the houses</a:t>
            </a:r>
            <a:r>
              <a:rPr lang="en-US" dirty="0">
                <a:solidFill>
                  <a:srgbClr val="000000"/>
                </a:solidFill>
                <a:latin typeface="Calibri Light" panose="020F0302020204030204" pitchFamily="34" charset="0"/>
                <a:cs typeface="Calibri Light" panose="020F0302020204030204" pitchFamily="34" charset="0"/>
              </a:rPr>
              <a:t>?</a:t>
            </a:r>
            <a:endParaRPr lang="en-US" dirty="0">
              <a:latin typeface="Calibri Light" panose="020F0302020204030204" pitchFamily="34" charset="0"/>
              <a:cs typeface="Calibri Light" panose="020F0302020204030204" pitchFamily="34" charset="0"/>
            </a:endParaRPr>
          </a:p>
          <a:p>
            <a:br>
              <a:rPr lang="en-US" dirty="0">
                <a:latin typeface="Calibri Light" panose="020F0302020204030204" pitchFamily="34" charset="0"/>
                <a:cs typeface="Calibri Light" panose="020F0302020204030204" pitchFamily="34" charset="0"/>
              </a:rPr>
            </a:br>
            <a:r>
              <a:rPr lang="en-US" b="1" dirty="0">
                <a:latin typeface="Calibri Light" panose="020F0302020204030204" pitchFamily="34" charset="0"/>
                <a:cs typeface="Calibri Light" panose="020F0302020204030204" pitchFamily="34" charset="0"/>
                <a:hlinkClick r:id="rId2"/>
              </a:rPr>
              <a:t>train-chennai-sale.csv - Google Drive</a:t>
            </a:r>
            <a:endParaRPr lang="en-US" dirty="0">
              <a:latin typeface="Calibri Light" panose="020F0302020204030204" pitchFamily="34" charset="0"/>
              <a:ea typeface="MS PGothic" panose="020B0600070205080204" pitchFamily="34" charset="-128"/>
              <a:cs typeface="Calibri Light" panose="020F0302020204030204" pitchFamily="34" charset="0"/>
            </a:endParaRPr>
          </a:p>
        </p:txBody>
      </p:sp>
    </p:spTree>
    <p:extLst>
      <p:ext uri="{BB962C8B-B14F-4D97-AF65-F5344CB8AC3E}">
        <p14:creationId xmlns:p14="http://schemas.microsoft.com/office/powerpoint/2010/main" val="753949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AC14F-A247-3346-9BE8-DA3CDF794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042634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EB7F0-02F9-EFD1-A701-45E328271B01}"/>
              </a:ext>
            </a:extLst>
          </p:cNvPr>
          <p:cNvSpPr txBox="1"/>
          <p:nvPr/>
        </p:nvSpPr>
        <p:spPr>
          <a:xfrm>
            <a:off x="3048000" y="130284"/>
            <a:ext cx="6096000" cy="369332"/>
          </a:xfrm>
          <a:prstGeom prst="rect">
            <a:avLst/>
          </a:prstGeom>
          <a:noFill/>
        </p:spPr>
        <p:txBody>
          <a:bodyPr wrap="square">
            <a:spAutoFit/>
          </a:bodyPr>
          <a:lstStyle/>
          <a:p>
            <a:endParaRPr lang="en-US" b="0" dirty="0">
              <a:solidFill>
                <a:srgbClr val="000000"/>
              </a:solidFill>
              <a:effectLst/>
              <a:latin typeface="Consolas" panose="020B0609020204030204" pitchFamily="49" charset="0"/>
            </a:endParaRPr>
          </a:p>
        </p:txBody>
      </p:sp>
      <p:sp>
        <p:nvSpPr>
          <p:cNvPr id="4" name="TextBox 3">
            <a:extLst>
              <a:ext uri="{FF2B5EF4-FFF2-40B4-BE49-F238E27FC236}">
                <a16:creationId xmlns:a16="http://schemas.microsoft.com/office/drawing/2014/main" id="{E5A19BC9-BDA5-6C64-AAB1-1473A889F4A7}"/>
              </a:ext>
            </a:extLst>
          </p:cNvPr>
          <p:cNvSpPr txBox="1"/>
          <p:nvPr/>
        </p:nvSpPr>
        <p:spPr>
          <a:xfrm>
            <a:off x="1028700" y="834924"/>
            <a:ext cx="10001250" cy="3139321"/>
          </a:xfrm>
          <a:prstGeom prst="rect">
            <a:avLst/>
          </a:prstGeom>
          <a:noFill/>
        </p:spPr>
        <p:txBody>
          <a:bodyPr wrap="square">
            <a:spAutoFit/>
          </a:bodyPr>
          <a:lstStyle/>
          <a:p>
            <a:r>
              <a:rPr lang="en-US" sz="1600" b="1" dirty="0">
                <a:solidFill>
                  <a:srgbClr val="FF0000"/>
                </a:solidFill>
                <a:effectLst/>
                <a:latin typeface="+mj-lt"/>
              </a:rPr>
              <a:t>Business Insights:</a:t>
            </a:r>
            <a:endParaRPr lang="en-US" sz="1600" b="0" dirty="0">
              <a:solidFill>
                <a:srgbClr val="FF0000"/>
              </a:solidFill>
              <a:effectLst/>
              <a:latin typeface="+mj-lt"/>
            </a:endParaRPr>
          </a:p>
          <a:p>
            <a:br>
              <a:rPr lang="en-US" sz="1400" b="0" dirty="0">
                <a:solidFill>
                  <a:srgbClr val="000000"/>
                </a:solidFill>
                <a:effectLst/>
                <a:latin typeface="+mj-lt"/>
              </a:rPr>
            </a:br>
            <a:endParaRPr lang="en-US" sz="1400" dirty="0">
              <a:solidFill>
                <a:srgbClr val="000000"/>
              </a:solidFill>
              <a:latin typeface="+mj-lt"/>
            </a:endParaRPr>
          </a:p>
          <a:p>
            <a:r>
              <a:rPr lang="en-US" sz="1400" b="0" dirty="0">
                <a:solidFill>
                  <a:srgbClr val="0451A5"/>
                </a:solidFill>
                <a:effectLst/>
                <a:latin typeface="+mj-lt"/>
              </a:rPr>
              <a:t>-</a:t>
            </a:r>
            <a:r>
              <a:rPr lang="en-US" sz="1400" b="0" dirty="0">
                <a:solidFill>
                  <a:srgbClr val="000000"/>
                </a:solidFill>
                <a:effectLst/>
                <a:latin typeface="+mj-lt"/>
              </a:rPr>
              <a:t> In </a:t>
            </a:r>
            <a:r>
              <a:rPr lang="en-US" sz="1400" b="1" dirty="0">
                <a:effectLst/>
                <a:latin typeface="+mj-lt"/>
              </a:rPr>
              <a:t>500 - 1000 sqft</a:t>
            </a:r>
            <a:r>
              <a:rPr lang="en-US" sz="1400" b="0" dirty="0">
                <a:effectLst/>
                <a:latin typeface="+mj-lt"/>
              </a:rPr>
              <a:t>: </a:t>
            </a:r>
            <a:r>
              <a:rPr lang="en-US" sz="1400" b="0" dirty="0">
                <a:solidFill>
                  <a:srgbClr val="000000"/>
                </a:solidFill>
                <a:effectLst/>
                <a:latin typeface="+mj-lt"/>
              </a:rPr>
              <a:t>Building in </a:t>
            </a:r>
            <a:r>
              <a:rPr lang="en-US" sz="1400" b="1" dirty="0">
                <a:effectLst/>
                <a:highlight>
                  <a:srgbClr val="C0C0C0"/>
                </a:highlight>
                <a:latin typeface="+mj-lt"/>
              </a:rPr>
              <a:t>Residential zones</a:t>
            </a:r>
            <a:r>
              <a:rPr lang="en-US" sz="1400" b="0" dirty="0">
                <a:effectLst/>
                <a:highlight>
                  <a:srgbClr val="C0C0C0"/>
                </a:highlight>
                <a:latin typeface="+mj-lt"/>
              </a:rPr>
              <a:t> </a:t>
            </a:r>
            <a:r>
              <a:rPr lang="en-US" sz="1400" b="0" dirty="0">
                <a:solidFill>
                  <a:srgbClr val="000000"/>
                </a:solidFill>
                <a:effectLst/>
                <a:latin typeface="+mj-lt"/>
              </a:rPr>
              <a:t>fetch more revenue, especially </a:t>
            </a:r>
            <a:r>
              <a:rPr lang="en-US" sz="1400" b="1" dirty="0">
                <a:solidFill>
                  <a:srgbClr val="000080"/>
                </a:solidFill>
                <a:effectLst/>
                <a:latin typeface="+mj-lt"/>
              </a:rPr>
              <a:t>in </a:t>
            </a:r>
            <a:r>
              <a:rPr lang="en-US" sz="1400" b="1" dirty="0">
                <a:solidFill>
                  <a:schemeClr val="accent2">
                    <a:lumMod val="75000"/>
                  </a:schemeClr>
                </a:solidFill>
                <a:effectLst/>
                <a:latin typeface="+mj-lt"/>
              </a:rPr>
              <a:t>Adyar</a:t>
            </a:r>
            <a:r>
              <a:rPr lang="en-US" sz="1400" b="1" dirty="0">
                <a:solidFill>
                  <a:srgbClr val="000080"/>
                </a:solidFill>
                <a:effectLst/>
                <a:latin typeface="+mj-lt"/>
              </a:rPr>
              <a:t> followed by </a:t>
            </a:r>
            <a:r>
              <a:rPr lang="en-US" sz="1400" b="1" dirty="0">
                <a:solidFill>
                  <a:schemeClr val="accent6">
                    <a:lumMod val="75000"/>
                  </a:schemeClr>
                </a:solidFill>
                <a:effectLst/>
                <a:latin typeface="+mj-lt"/>
              </a:rPr>
              <a:t>Chrompet</a:t>
            </a:r>
            <a:r>
              <a:rPr lang="en-US" sz="1400" b="0" dirty="0">
                <a:solidFill>
                  <a:srgbClr val="000000"/>
                </a:solidFill>
                <a:effectLst/>
                <a:latin typeface="+mj-lt"/>
              </a:rPr>
              <a:t>.</a:t>
            </a: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In </a:t>
            </a:r>
            <a:r>
              <a:rPr lang="en-US" sz="1400" b="1" dirty="0">
                <a:effectLst/>
                <a:latin typeface="+mj-lt"/>
              </a:rPr>
              <a:t>1000 - 1500 sqft</a:t>
            </a:r>
            <a:r>
              <a:rPr lang="en-US" sz="1400" b="0" dirty="0">
                <a:effectLst/>
                <a:latin typeface="+mj-lt"/>
              </a:rPr>
              <a:t>: </a:t>
            </a:r>
            <a:r>
              <a:rPr lang="en-US" sz="1400" b="0" dirty="0">
                <a:solidFill>
                  <a:srgbClr val="000000"/>
                </a:solidFill>
                <a:effectLst/>
                <a:latin typeface="+mj-lt"/>
              </a:rPr>
              <a:t>For this size too, building in </a:t>
            </a:r>
            <a:r>
              <a:rPr lang="en-US" sz="1400" b="1" dirty="0">
                <a:effectLst/>
                <a:highlight>
                  <a:srgbClr val="C0C0C0"/>
                </a:highlight>
                <a:latin typeface="+mj-lt"/>
              </a:rPr>
              <a:t>Residential zones</a:t>
            </a:r>
            <a:r>
              <a:rPr lang="en-US" sz="1400" b="0" dirty="0">
                <a:effectLst/>
                <a:highlight>
                  <a:srgbClr val="C0C0C0"/>
                </a:highlight>
                <a:latin typeface="+mj-lt"/>
              </a:rPr>
              <a:t> </a:t>
            </a:r>
            <a:r>
              <a:rPr lang="en-US" sz="1400" b="0" dirty="0">
                <a:solidFill>
                  <a:srgbClr val="000000"/>
                </a:solidFill>
                <a:effectLst/>
                <a:latin typeface="+mj-lt"/>
              </a:rPr>
              <a:t>fetch more revenue, especially in </a:t>
            </a:r>
            <a:r>
              <a:rPr lang="en-US" sz="1400" b="1" dirty="0">
                <a:solidFill>
                  <a:schemeClr val="accent2">
                    <a:lumMod val="75000"/>
                  </a:schemeClr>
                </a:solidFill>
                <a:effectLst/>
                <a:latin typeface="+mj-lt"/>
              </a:rPr>
              <a:t>Adyar</a:t>
            </a:r>
            <a:r>
              <a:rPr lang="en-US" sz="1400" b="0" dirty="0">
                <a:solidFill>
                  <a:schemeClr val="accent2">
                    <a:lumMod val="75000"/>
                  </a:schemeClr>
                </a:solidFill>
                <a:effectLst/>
                <a:latin typeface="+mj-lt"/>
              </a:rPr>
              <a:t> </a:t>
            </a:r>
            <a:r>
              <a:rPr lang="en-US" sz="1400" b="0" dirty="0">
                <a:solidFill>
                  <a:srgbClr val="000000"/>
                </a:solidFill>
                <a:effectLst/>
                <a:latin typeface="+mj-lt"/>
              </a:rPr>
              <a:t>followed by </a:t>
            </a:r>
            <a:r>
              <a:rPr lang="en-US" sz="1400" b="1" dirty="0">
                <a:solidFill>
                  <a:schemeClr val="accent6">
                    <a:lumMod val="75000"/>
                  </a:schemeClr>
                </a:solidFill>
                <a:effectLst/>
                <a:latin typeface="+mj-lt"/>
              </a:rPr>
              <a:t>Chrompet</a:t>
            </a:r>
            <a:r>
              <a:rPr lang="en-US" sz="1400" b="1" dirty="0">
                <a:solidFill>
                  <a:srgbClr val="000080"/>
                </a:solidFill>
                <a:effectLst/>
                <a:latin typeface="+mj-lt"/>
              </a:rPr>
              <a:t> and </a:t>
            </a:r>
            <a:r>
              <a:rPr lang="en-US" sz="1400" b="1" dirty="0">
                <a:solidFill>
                  <a:schemeClr val="accent1">
                    <a:lumMod val="75000"/>
                  </a:schemeClr>
                </a:solidFill>
                <a:effectLst/>
                <a:latin typeface="+mj-lt"/>
              </a:rPr>
              <a:t>KK Nagar</a:t>
            </a:r>
            <a:r>
              <a:rPr lang="en-US" sz="1400" b="0" dirty="0">
                <a:solidFill>
                  <a:srgbClr val="000000"/>
                </a:solidFill>
                <a:effectLst/>
                <a:latin typeface="+mj-lt"/>
              </a:rPr>
              <a:t>. Especially, </a:t>
            </a:r>
            <a:r>
              <a:rPr lang="en-US" sz="1400" b="1" dirty="0">
                <a:solidFill>
                  <a:schemeClr val="accent2">
                    <a:lumMod val="75000"/>
                  </a:schemeClr>
                </a:solidFill>
                <a:effectLst/>
                <a:latin typeface="+mj-lt"/>
              </a:rPr>
              <a:t>in Adyar</a:t>
            </a:r>
            <a:r>
              <a:rPr lang="en-US" sz="1400" b="0" dirty="0">
                <a:solidFill>
                  <a:srgbClr val="000000"/>
                </a:solidFill>
                <a:effectLst/>
                <a:latin typeface="+mj-lt"/>
              </a:rPr>
              <a:t>, along with </a:t>
            </a:r>
            <a:r>
              <a:rPr lang="en-US" sz="1400" b="1" dirty="0">
                <a:effectLst/>
                <a:highlight>
                  <a:srgbClr val="C0C0C0"/>
                </a:highlight>
                <a:latin typeface="+mj-lt"/>
              </a:rPr>
              <a:t>residential zones</a:t>
            </a:r>
            <a:r>
              <a:rPr lang="en-US" sz="1400" b="0" dirty="0">
                <a:solidFill>
                  <a:srgbClr val="000000"/>
                </a:solidFill>
                <a:effectLst/>
                <a:latin typeface="+mj-lt"/>
              </a:rPr>
              <a:t>, </a:t>
            </a:r>
            <a:r>
              <a:rPr lang="en-US" sz="1400" b="1" dirty="0">
                <a:solidFill>
                  <a:srgbClr val="000080"/>
                </a:solidFill>
                <a:effectLst/>
                <a:highlight>
                  <a:srgbClr val="00FFFF"/>
                </a:highlight>
                <a:latin typeface="+mj-lt"/>
              </a:rPr>
              <a:t>industrial zone construction can also be taken</a:t>
            </a:r>
            <a:r>
              <a:rPr lang="en-US" sz="1400" b="0" dirty="0">
                <a:solidFill>
                  <a:srgbClr val="000000"/>
                </a:solidFill>
                <a:effectLst/>
                <a:latin typeface="+mj-lt"/>
              </a:rPr>
              <a:t>.</a:t>
            </a: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In </a:t>
            </a:r>
            <a:r>
              <a:rPr lang="en-US" sz="1400" b="1" dirty="0">
                <a:effectLst/>
                <a:latin typeface="+mj-lt"/>
              </a:rPr>
              <a:t>1500 - 2500 sqft</a:t>
            </a:r>
            <a:r>
              <a:rPr lang="en-US" sz="1400" b="0" dirty="0">
                <a:effectLst/>
                <a:latin typeface="+mj-lt"/>
              </a:rPr>
              <a:t>: </a:t>
            </a:r>
            <a:r>
              <a:rPr lang="en-US" sz="1400" b="0" dirty="0">
                <a:solidFill>
                  <a:srgbClr val="000000"/>
                </a:solidFill>
                <a:effectLst/>
                <a:latin typeface="+mj-lt"/>
              </a:rPr>
              <a:t>Focus more in </a:t>
            </a:r>
            <a:r>
              <a:rPr lang="en-US" sz="1400" b="1" dirty="0">
                <a:solidFill>
                  <a:srgbClr val="FF0000"/>
                </a:solidFill>
                <a:effectLst/>
                <a:latin typeface="+mj-lt"/>
              </a:rPr>
              <a:t>T Nagar and Anna Nagar</a:t>
            </a:r>
            <a:r>
              <a:rPr lang="en-US" sz="1400" b="0" dirty="0">
                <a:solidFill>
                  <a:srgbClr val="000000"/>
                </a:solidFill>
                <a:effectLst/>
                <a:latin typeface="+mj-lt"/>
              </a:rPr>
              <a:t>, in Residential zones. Constructing in </a:t>
            </a:r>
            <a:r>
              <a:rPr lang="en-US" sz="1400" b="1" dirty="0">
                <a:effectLst/>
                <a:highlight>
                  <a:srgbClr val="C0C0C0"/>
                </a:highlight>
                <a:latin typeface="+mj-lt"/>
              </a:rPr>
              <a:t>Residential Medium zone</a:t>
            </a:r>
            <a:r>
              <a:rPr lang="en-US" sz="1400" b="0" dirty="0">
                <a:effectLst/>
                <a:highlight>
                  <a:srgbClr val="C0C0C0"/>
                </a:highlight>
                <a:latin typeface="+mj-lt"/>
              </a:rPr>
              <a:t> </a:t>
            </a:r>
            <a:r>
              <a:rPr lang="en-US" sz="1400" b="0" dirty="0">
                <a:solidFill>
                  <a:srgbClr val="000000"/>
                </a:solidFill>
                <a:effectLst/>
                <a:latin typeface="+mj-lt"/>
              </a:rPr>
              <a:t>yields more than 20 Lakh Rupees than in </a:t>
            </a:r>
            <a:r>
              <a:rPr lang="en-US" sz="1400" b="1" dirty="0">
                <a:effectLst/>
                <a:highlight>
                  <a:srgbClr val="C0C0C0"/>
                </a:highlight>
                <a:latin typeface="+mj-lt"/>
              </a:rPr>
              <a:t>Residential High Density zone</a:t>
            </a:r>
            <a:r>
              <a:rPr lang="en-US" sz="1400" dirty="0">
                <a:effectLst/>
                <a:highlight>
                  <a:srgbClr val="C0C0C0"/>
                </a:highlight>
                <a:latin typeface="+mj-lt"/>
              </a:rPr>
              <a:t>.</a:t>
            </a:r>
          </a:p>
          <a:p>
            <a:br>
              <a:rPr lang="en-US" sz="1400" b="0" dirty="0">
                <a:solidFill>
                  <a:srgbClr val="000000"/>
                </a:solidFill>
                <a:effectLst/>
                <a:latin typeface="+mj-lt"/>
              </a:rPr>
            </a:br>
            <a:r>
              <a:rPr lang="en-US" sz="1400" b="0" dirty="0">
                <a:solidFill>
                  <a:srgbClr val="0451A5"/>
                </a:solidFill>
                <a:effectLst/>
                <a:latin typeface="+mj-lt"/>
              </a:rPr>
              <a:t>-</a:t>
            </a:r>
            <a:r>
              <a:rPr lang="en-US" sz="1400" b="0" dirty="0">
                <a:solidFill>
                  <a:srgbClr val="000000"/>
                </a:solidFill>
                <a:effectLst/>
                <a:latin typeface="+mj-lt"/>
              </a:rPr>
              <a:t> In </a:t>
            </a:r>
            <a:r>
              <a:rPr lang="en-US" sz="1400" b="1" dirty="0">
                <a:effectLst/>
                <a:latin typeface="+mj-lt"/>
              </a:rPr>
              <a:t>&gt;2000 sqft</a:t>
            </a:r>
            <a:r>
              <a:rPr lang="en-US" sz="1400" b="0" dirty="0">
                <a:effectLst/>
                <a:latin typeface="+mj-lt"/>
              </a:rPr>
              <a:t>: </a:t>
            </a:r>
            <a:r>
              <a:rPr lang="en-US" sz="1400" b="0" dirty="0">
                <a:solidFill>
                  <a:srgbClr val="000000"/>
                </a:solidFill>
                <a:effectLst/>
                <a:latin typeface="+mj-lt"/>
              </a:rPr>
              <a:t>Only in </a:t>
            </a:r>
            <a:r>
              <a:rPr lang="en-US" sz="1400" b="1" dirty="0">
                <a:solidFill>
                  <a:schemeClr val="accent1">
                    <a:lumMod val="75000"/>
                  </a:schemeClr>
                </a:solidFill>
                <a:effectLst/>
                <a:latin typeface="+mj-lt"/>
              </a:rPr>
              <a:t>KK Nagar</a:t>
            </a:r>
            <a:r>
              <a:rPr lang="en-US" sz="1400" b="0" dirty="0">
                <a:solidFill>
                  <a:srgbClr val="000000"/>
                </a:solidFill>
                <a:effectLst/>
                <a:latin typeface="+mj-lt"/>
              </a:rPr>
              <a:t>, people buys over </a:t>
            </a:r>
            <a:r>
              <a:rPr lang="en-US" sz="1400" b="1" dirty="0">
                <a:solidFill>
                  <a:srgbClr val="000000"/>
                </a:solidFill>
                <a:effectLst/>
                <a:latin typeface="+mj-lt"/>
              </a:rPr>
              <a:t>2000 sqft area </a:t>
            </a:r>
            <a:r>
              <a:rPr lang="en-US" sz="1400" b="0" dirty="0">
                <a:solidFill>
                  <a:srgbClr val="000000"/>
                </a:solidFill>
                <a:effectLst/>
                <a:latin typeface="+mj-lt"/>
              </a:rPr>
              <a:t>that too </a:t>
            </a:r>
            <a:r>
              <a:rPr lang="en-US" sz="1400" b="1" dirty="0">
                <a:effectLst/>
                <a:highlight>
                  <a:srgbClr val="C0C0C0"/>
                </a:highlight>
                <a:latin typeface="+mj-lt"/>
              </a:rPr>
              <a:t>only residential plots</a:t>
            </a:r>
            <a:r>
              <a:rPr lang="en-US" sz="1400" b="0" dirty="0">
                <a:effectLst/>
                <a:highlight>
                  <a:srgbClr val="C0C0C0"/>
                </a:highlight>
                <a:latin typeface="+mj-lt"/>
              </a:rPr>
              <a:t>.</a:t>
            </a:r>
            <a:r>
              <a:rPr lang="en-US" sz="1400" b="0" dirty="0">
                <a:solidFill>
                  <a:srgbClr val="000000"/>
                </a:solidFill>
                <a:effectLst/>
                <a:latin typeface="+mj-lt"/>
              </a:rPr>
              <a:t> The average sales price is higher in </a:t>
            </a:r>
            <a:r>
              <a:rPr lang="en-US" sz="1400" b="1" dirty="0">
                <a:solidFill>
                  <a:srgbClr val="FF0000"/>
                </a:solidFill>
                <a:effectLst/>
                <a:latin typeface="+mj-lt"/>
              </a:rPr>
              <a:t>T Nagar &amp; Anna Nagar</a:t>
            </a:r>
            <a:r>
              <a:rPr lang="en-US" sz="1400" b="0" dirty="0">
                <a:solidFill>
                  <a:srgbClr val="000000"/>
                </a:solidFill>
                <a:effectLst/>
                <a:latin typeface="+mj-lt"/>
              </a:rPr>
              <a:t> </a:t>
            </a:r>
            <a:r>
              <a:rPr lang="en-US" sz="1400" b="1" dirty="0">
                <a:solidFill>
                  <a:srgbClr val="000000"/>
                </a:solidFill>
                <a:effectLst/>
                <a:latin typeface="+mj-lt"/>
              </a:rPr>
              <a:t>(1500-2000 sqft range) </a:t>
            </a:r>
            <a:r>
              <a:rPr lang="en-US" sz="1400" b="0" dirty="0">
                <a:solidFill>
                  <a:srgbClr val="000000"/>
                </a:solidFill>
                <a:effectLst/>
                <a:latin typeface="+mj-lt"/>
              </a:rPr>
              <a:t>comparing this area. So, focus more there.</a:t>
            </a:r>
          </a:p>
          <a:p>
            <a:endParaRPr lang="en-US" sz="1400" b="0" dirty="0">
              <a:solidFill>
                <a:srgbClr val="000000"/>
              </a:solidFill>
              <a:effectLst/>
              <a:latin typeface="+mj-lt"/>
            </a:endParaRPr>
          </a:p>
        </p:txBody>
      </p:sp>
    </p:spTree>
    <p:extLst>
      <p:ext uri="{BB962C8B-B14F-4D97-AF65-F5344CB8AC3E}">
        <p14:creationId xmlns:p14="http://schemas.microsoft.com/office/powerpoint/2010/main" val="121923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43681E-2DBC-8796-5A80-4905C2850DE6}"/>
              </a:ext>
            </a:extLst>
          </p:cNvPr>
          <p:cNvSpPr txBox="1"/>
          <p:nvPr/>
        </p:nvSpPr>
        <p:spPr>
          <a:xfrm>
            <a:off x="4835409" y="2192199"/>
            <a:ext cx="2847975" cy="569387"/>
          </a:xfrm>
          <a:prstGeom prst="rect">
            <a:avLst/>
          </a:prstGeom>
          <a:noFill/>
        </p:spPr>
        <p:txBody>
          <a:bodyPr wrap="square" rtlCol="0">
            <a:spAutoFit/>
          </a:bodyPr>
          <a:lstStyle/>
          <a:p>
            <a:r>
              <a:rPr lang="en-US" sz="3100" b="1" dirty="0">
                <a:solidFill>
                  <a:srgbClr val="FF0000"/>
                </a:solidFill>
                <a:latin typeface="+mj-lt"/>
              </a:rPr>
              <a:t>THANK YOU!!!</a:t>
            </a:r>
          </a:p>
        </p:txBody>
      </p:sp>
      <p:sp>
        <p:nvSpPr>
          <p:cNvPr id="3" name="TextBox 2">
            <a:hlinkClick r:id="rId2"/>
            <a:extLst>
              <a:ext uri="{FF2B5EF4-FFF2-40B4-BE49-F238E27FC236}">
                <a16:creationId xmlns:a16="http://schemas.microsoft.com/office/drawing/2014/main" id="{E5470092-2B42-14A1-A688-DC0C708F4374}"/>
              </a:ext>
            </a:extLst>
          </p:cNvPr>
          <p:cNvSpPr txBox="1"/>
          <p:nvPr/>
        </p:nvSpPr>
        <p:spPr>
          <a:xfrm>
            <a:off x="6259397" y="4537475"/>
            <a:ext cx="1731538" cy="415498"/>
          </a:xfrm>
          <a:prstGeom prst="rect">
            <a:avLst/>
          </a:prstGeom>
          <a:noFill/>
        </p:spPr>
        <p:txBody>
          <a:bodyPr wrap="square">
            <a:spAutoFit/>
          </a:bodyPr>
          <a:lstStyle/>
          <a:p>
            <a:pPr algn="ctr"/>
            <a:r>
              <a:rPr lang="en-US" sz="2100" b="1" dirty="0">
                <a:solidFill>
                  <a:srgbClr val="0070C0"/>
                </a:solidFill>
                <a:latin typeface="Bahnschrift Light" panose="020B0502040204020203" pitchFamily="34" charset="0"/>
                <a:hlinkClick r:id="rId2">
                  <a:extLst>
                    <a:ext uri="{A12FA001-AC4F-418D-AE19-62706E023703}">
                      <ahyp:hlinkClr xmlns:ahyp="http://schemas.microsoft.com/office/drawing/2018/hyperlinkcolor" val="tx"/>
                    </a:ext>
                  </a:extLst>
                </a:hlinkClick>
              </a:rPr>
              <a:t>Resume</a:t>
            </a:r>
            <a:endParaRPr lang="en-US" sz="2100" b="1" dirty="0">
              <a:solidFill>
                <a:srgbClr val="0070C0"/>
              </a:solidFill>
              <a:latin typeface="Bahnschrift Light" panose="020B0502040204020203" pitchFamily="34" charset="0"/>
            </a:endParaRPr>
          </a:p>
        </p:txBody>
      </p:sp>
      <p:pic>
        <p:nvPicPr>
          <p:cNvPr id="4" name="Picture 3">
            <a:hlinkClick r:id="rId2"/>
            <a:extLst>
              <a:ext uri="{FF2B5EF4-FFF2-40B4-BE49-F238E27FC236}">
                <a16:creationId xmlns:a16="http://schemas.microsoft.com/office/drawing/2014/main" id="{27CC2CDE-EC53-C6C0-AAB0-7E518A73B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2" y="4255588"/>
            <a:ext cx="783603" cy="979271"/>
          </a:xfrm>
          <a:prstGeom prst="rect">
            <a:avLst/>
          </a:prstGeom>
        </p:spPr>
      </p:pic>
      <p:sp>
        <p:nvSpPr>
          <p:cNvPr id="6" name="TextBox 5">
            <a:extLst>
              <a:ext uri="{FF2B5EF4-FFF2-40B4-BE49-F238E27FC236}">
                <a16:creationId xmlns:a16="http://schemas.microsoft.com/office/drawing/2014/main" id="{CE5D4652-CF47-969B-AA68-86D0CFCB2FD7}"/>
              </a:ext>
            </a:extLst>
          </p:cNvPr>
          <p:cNvSpPr txBox="1"/>
          <p:nvPr/>
        </p:nvSpPr>
        <p:spPr>
          <a:xfrm>
            <a:off x="4463321" y="3464864"/>
            <a:ext cx="3592150" cy="646331"/>
          </a:xfrm>
          <a:prstGeom prst="rect">
            <a:avLst/>
          </a:prstGeom>
          <a:noFill/>
        </p:spPr>
        <p:txBody>
          <a:bodyPr wrap="square" rtlCol="0">
            <a:spAutoFit/>
          </a:bodyPr>
          <a:lstStyle/>
          <a:p>
            <a:pPr algn="ctr"/>
            <a:r>
              <a:rPr lang="en-US" b="1" dirty="0">
                <a:latin typeface="Bahnschrift Light" panose="020B0502040204020203" pitchFamily="34" charset="0"/>
              </a:rPr>
              <a:t>Feeling Insightful? Then, Choose one, A/B!</a:t>
            </a:r>
          </a:p>
        </p:txBody>
      </p:sp>
      <p:sp>
        <p:nvSpPr>
          <p:cNvPr id="8" name="TextBox 7">
            <a:extLst>
              <a:ext uri="{FF2B5EF4-FFF2-40B4-BE49-F238E27FC236}">
                <a16:creationId xmlns:a16="http://schemas.microsoft.com/office/drawing/2014/main" id="{794039DA-D5A5-4063-F348-4E16A72A2785}"/>
              </a:ext>
            </a:extLst>
          </p:cNvPr>
          <p:cNvSpPr txBox="1"/>
          <p:nvPr/>
        </p:nvSpPr>
        <p:spPr>
          <a:xfrm>
            <a:off x="6814082" y="5473133"/>
            <a:ext cx="622168" cy="369332"/>
          </a:xfrm>
          <a:prstGeom prst="rect">
            <a:avLst/>
          </a:prstGeom>
          <a:noFill/>
        </p:spPr>
        <p:txBody>
          <a:bodyPr wrap="square" rtlCol="0">
            <a:spAutoFit/>
          </a:bodyPr>
          <a:lstStyle/>
          <a:p>
            <a:pPr algn="ctr"/>
            <a:r>
              <a:rPr lang="en-US" b="1" dirty="0">
                <a:solidFill>
                  <a:srgbClr val="FF0000"/>
                </a:solidFill>
                <a:latin typeface="Bahnschrift Light" panose="020B0502040204020203" pitchFamily="34" charset="0"/>
              </a:rPr>
              <a:t>B</a:t>
            </a:r>
          </a:p>
        </p:txBody>
      </p:sp>
      <p:sp>
        <p:nvSpPr>
          <p:cNvPr id="9" name="TextBox 8">
            <a:extLst>
              <a:ext uri="{FF2B5EF4-FFF2-40B4-BE49-F238E27FC236}">
                <a16:creationId xmlns:a16="http://schemas.microsoft.com/office/drawing/2014/main" id="{4953A3A8-C5D3-4EFC-3E02-C30D7AE87B8F}"/>
              </a:ext>
            </a:extLst>
          </p:cNvPr>
          <p:cNvSpPr txBox="1"/>
          <p:nvPr/>
        </p:nvSpPr>
        <p:spPr>
          <a:xfrm>
            <a:off x="4905129" y="5473133"/>
            <a:ext cx="622168" cy="369332"/>
          </a:xfrm>
          <a:prstGeom prst="rect">
            <a:avLst/>
          </a:prstGeom>
          <a:noFill/>
        </p:spPr>
        <p:txBody>
          <a:bodyPr wrap="square" rtlCol="0">
            <a:spAutoFit/>
          </a:bodyPr>
          <a:lstStyle/>
          <a:p>
            <a:pPr algn="ctr"/>
            <a:r>
              <a:rPr lang="en-US" b="1" dirty="0">
                <a:solidFill>
                  <a:srgbClr val="FF0000"/>
                </a:solidFill>
                <a:latin typeface="Bahnschrift Light" panose="020B0502040204020203" pitchFamily="34" charset="0"/>
              </a:rPr>
              <a:t>A</a:t>
            </a:r>
          </a:p>
        </p:txBody>
      </p:sp>
    </p:spTree>
    <p:extLst>
      <p:ext uri="{BB962C8B-B14F-4D97-AF65-F5344CB8AC3E}">
        <p14:creationId xmlns:p14="http://schemas.microsoft.com/office/powerpoint/2010/main" val="395071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99D745-D013-A84C-D71D-3942D78BFDC6}"/>
              </a:ext>
            </a:extLst>
          </p:cNvPr>
          <p:cNvSpPr txBox="1"/>
          <p:nvPr/>
        </p:nvSpPr>
        <p:spPr>
          <a:xfrm>
            <a:off x="1217628" y="810706"/>
            <a:ext cx="9756743" cy="5632311"/>
          </a:xfrm>
          <a:prstGeom prst="rect">
            <a:avLst/>
          </a:prstGeom>
          <a:noFill/>
        </p:spPr>
        <p:txBody>
          <a:bodyPr wrap="square" rtlCol="0">
            <a:spAutoFit/>
          </a:bodyPr>
          <a:lstStyle/>
          <a:p>
            <a:r>
              <a:rPr lang="en-US" b="1" dirty="0">
                <a:solidFill>
                  <a:srgbClr val="FF0000"/>
                </a:solidFill>
                <a:latin typeface="+mj-lt"/>
                <a:ea typeface="MS PGothic" panose="020B0600070205080204" pitchFamily="34" charset="-128"/>
                <a:cs typeface="Calibri Light" panose="020F0302020204030204" pitchFamily="34" charset="0"/>
              </a:rPr>
              <a:t>Approach towards to the problem:</a:t>
            </a:r>
          </a:p>
          <a:p>
            <a:endParaRPr lang="en-US" b="1" dirty="0">
              <a:latin typeface="Calibri Light" panose="020F0302020204030204" pitchFamily="34" charset="0"/>
              <a:ea typeface="MS PGothic" panose="020B0600070205080204" pitchFamily="34" charset="-128"/>
              <a:cs typeface="Calibri Light" panose="020F0302020204030204" pitchFamily="34" charset="0"/>
            </a:endParaRPr>
          </a:p>
          <a:p>
            <a:r>
              <a:rPr lang="en-US" b="1" dirty="0">
                <a:latin typeface="+mj-lt"/>
                <a:ea typeface="MS PGothic" panose="020B0600070205080204" pitchFamily="34" charset="-128"/>
                <a:cs typeface="Calibri Light" panose="020F0302020204030204" pitchFamily="34" charset="0"/>
              </a:rPr>
              <a:t>Part I: Data Science perspective:</a:t>
            </a:r>
          </a:p>
          <a:p>
            <a:endParaRPr lang="en-US" b="1" dirty="0">
              <a:latin typeface="+mj-lt"/>
              <a:ea typeface="MS PGothic" panose="020B0600070205080204" pitchFamily="34" charset="-128"/>
              <a:cs typeface="Calibri Light" panose="020F0302020204030204" pitchFamily="34" charset="0"/>
            </a:endParaRPr>
          </a:p>
          <a:p>
            <a:pPr marL="342900" indent="-342900">
              <a:buAutoNum type="arabicPeriod"/>
            </a:pPr>
            <a:r>
              <a:rPr lang="en-US" dirty="0">
                <a:latin typeface="+mj-lt"/>
                <a:ea typeface="MS PGothic" panose="020B0600070205080204" pitchFamily="34" charset="-128"/>
                <a:cs typeface="Calibri Light" panose="020F0302020204030204" pitchFamily="34" charset="0"/>
              </a:rPr>
              <a:t>Data Collection</a:t>
            </a:r>
          </a:p>
          <a:p>
            <a:pPr marL="342900" indent="-342900">
              <a:buAutoNum type="arabicPeriod"/>
            </a:pPr>
            <a:r>
              <a:rPr lang="en-US" dirty="0">
                <a:latin typeface="+mj-lt"/>
                <a:ea typeface="MS PGothic" panose="020B0600070205080204" pitchFamily="34" charset="-128"/>
                <a:cs typeface="Calibri Light" panose="020F0302020204030204" pitchFamily="34" charset="0"/>
              </a:rPr>
              <a:t>Understanding the data</a:t>
            </a:r>
          </a:p>
          <a:p>
            <a:pPr marL="342900" indent="-342900">
              <a:buAutoNum type="arabicPeriod"/>
            </a:pPr>
            <a:r>
              <a:rPr lang="en-US" dirty="0">
                <a:latin typeface="+mj-lt"/>
                <a:ea typeface="MS PGothic" panose="020B0600070205080204" pitchFamily="34" charset="-128"/>
                <a:cs typeface="Calibri Light" panose="020F0302020204030204" pitchFamily="34" charset="0"/>
              </a:rPr>
              <a:t>Data Cleaning</a:t>
            </a:r>
          </a:p>
          <a:p>
            <a:pPr marL="342900" indent="-342900">
              <a:buAutoNum type="arabicPeriod"/>
            </a:pPr>
            <a:r>
              <a:rPr lang="en-US" dirty="0">
                <a:latin typeface="Calibri Light" panose="020F0302020204030204" pitchFamily="34" charset="0"/>
                <a:cs typeface="Calibri Light" panose="020F0302020204030204" pitchFamily="34" charset="0"/>
              </a:rPr>
              <a:t>Exploratory Data Analysis (EDA) – Bivariate Analysis</a:t>
            </a:r>
          </a:p>
          <a:p>
            <a:pPr marL="342900" indent="-342900">
              <a:buAutoNum type="arabicPeriod"/>
            </a:pPr>
            <a:r>
              <a:rPr lang="en-US" dirty="0">
                <a:latin typeface="Calibri Light" panose="020F0302020204030204" pitchFamily="34" charset="0"/>
                <a:cs typeface="Calibri Light" panose="020F0302020204030204" pitchFamily="34" charset="0"/>
              </a:rPr>
              <a:t>Feature Engineering &amp; Feature Selection</a:t>
            </a:r>
          </a:p>
          <a:p>
            <a:pPr marL="342900" indent="-342900">
              <a:buAutoNum type="arabicPeriod"/>
            </a:pPr>
            <a:r>
              <a:rPr lang="en-US" dirty="0">
                <a:latin typeface="Calibri Light" panose="020F0302020204030204" pitchFamily="34" charset="0"/>
                <a:cs typeface="Calibri Light" panose="020F0302020204030204" pitchFamily="34" charset="0"/>
              </a:rPr>
              <a:t>Building ML models</a:t>
            </a:r>
          </a:p>
          <a:p>
            <a:pPr marL="342900" indent="-342900">
              <a:buAutoNum type="arabicPeriod"/>
            </a:pPr>
            <a:r>
              <a:rPr lang="en-US" dirty="0">
                <a:latin typeface="Calibri Light" panose="020F0302020204030204" pitchFamily="34" charset="0"/>
                <a:cs typeface="Calibri Light" panose="020F0302020204030204" pitchFamily="34" charset="0"/>
              </a:rPr>
              <a:t>Analyzing the importance's of features</a:t>
            </a:r>
          </a:p>
          <a:p>
            <a:endParaRPr lang="en-US" dirty="0">
              <a:latin typeface="Calibri Light" panose="020F0302020204030204" pitchFamily="34" charset="0"/>
              <a:cs typeface="Calibri Light" panose="020F0302020204030204" pitchFamily="34" charset="0"/>
            </a:endParaRPr>
          </a:p>
          <a:p>
            <a:r>
              <a:rPr lang="en-US" b="1" dirty="0">
                <a:latin typeface="+mj-lt"/>
                <a:ea typeface="MS PGothic" panose="020B0600070205080204" pitchFamily="34" charset="-128"/>
                <a:cs typeface="Calibri Light" panose="020F0302020204030204" pitchFamily="34" charset="0"/>
              </a:rPr>
              <a:t>Part II: Model Deployment:</a:t>
            </a:r>
          </a:p>
          <a:p>
            <a:endParaRPr lang="en-US" dirty="0">
              <a:latin typeface="Calibri Light" panose="020F0302020204030204" pitchFamily="34" charset="0"/>
              <a:cs typeface="Calibri Light" panose="020F0302020204030204" pitchFamily="34" charset="0"/>
            </a:endParaRPr>
          </a:p>
          <a:p>
            <a:pPr marL="342900" indent="-342900">
              <a:buAutoNum type="arabicPeriod"/>
            </a:pPr>
            <a:endParaRPr lang="en-US" dirty="0">
              <a:latin typeface="Calibri Light" panose="020F0302020204030204" pitchFamily="34" charset="0"/>
              <a:cs typeface="Calibri Light" panose="020F0302020204030204" pitchFamily="34" charset="0"/>
            </a:endParaRPr>
          </a:p>
          <a:p>
            <a:r>
              <a:rPr lang="en-US" b="1" dirty="0">
                <a:latin typeface="+mj-lt"/>
                <a:ea typeface="MS PGothic" panose="020B0600070205080204" pitchFamily="34" charset="-128"/>
                <a:cs typeface="Calibri Light" panose="020F0302020204030204" pitchFamily="34" charset="0"/>
              </a:rPr>
              <a:t>Part III: Business perspective:</a:t>
            </a:r>
          </a:p>
          <a:p>
            <a:endParaRPr lang="en-US" b="1" dirty="0">
              <a:latin typeface="+mj-lt"/>
              <a:ea typeface="MS PGothic" panose="020B0600070205080204" pitchFamily="34" charset="-128"/>
              <a:cs typeface="Calibri Light" panose="020F0302020204030204" pitchFamily="34" charset="0"/>
            </a:endParaRPr>
          </a:p>
          <a:p>
            <a:pPr marL="342900" indent="-342900">
              <a:buAutoNum type="arabicPeriod"/>
            </a:pPr>
            <a:r>
              <a:rPr lang="en-US" dirty="0">
                <a:latin typeface="+mj-lt"/>
                <a:ea typeface="MS PGothic" panose="020B0600070205080204" pitchFamily="34" charset="-128"/>
                <a:cs typeface="Calibri Light" panose="020F0302020204030204" pitchFamily="34" charset="0"/>
              </a:rPr>
              <a:t>Interpretation of results</a:t>
            </a:r>
          </a:p>
          <a:p>
            <a:pPr marL="342900" indent="-342900">
              <a:buAutoNum type="arabicPeriod"/>
            </a:pPr>
            <a:r>
              <a:rPr lang="en-US" dirty="0">
                <a:latin typeface="+mj-lt"/>
                <a:ea typeface="MS PGothic" panose="020B0600070205080204" pitchFamily="34" charset="-128"/>
                <a:cs typeface="Calibri Light" panose="020F0302020204030204" pitchFamily="34" charset="0"/>
              </a:rPr>
              <a:t>Solutions for scaling the business</a:t>
            </a:r>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ea typeface="MS PGothic" panose="020B0600070205080204" pitchFamily="34" charset="-128"/>
              <a:cs typeface="Calibri Light" panose="020F0302020204030204" pitchFamily="34" charset="0"/>
            </a:endParaRPr>
          </a:p>
        </p:txBody>
      </p:sp>
    </p:spTree>
    <p:extLst>
      <p:ext uri="{BB962C8B-B14F-4D97-AF65-F5344CB8AC3E}">
        <p14:creationId xmlns:p14="http://schemas.microsoft.com/office/powerpoint/2010/main" val="183128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C456B-4B6C-C457-D980-5F4AB9A61ECF}"/>
              </a:ext>
            </a:extLst>
          </p:cNvPr>
          <p:cNvPicPr>
            <a:picLocks noChangeAspect="1"/>
          </p:cNvPicPr>
          <p:nvPr/>
        </p:nvPicPr>
        <p:blipFill rotWithShape="1">
          <a:blip r:embed="rId2">
            <a:extLst>
              <a:ext uri="{28A0092B-C50C-407E-A947-70E740481C1C}">
                <a14:useLocalDpi xmlns:a14="http://schemas.microsoft.com/office/drawing/2010/main" val="0"/>
              </a:ext>
            </a:extLst>
          </a:blip>
          <a:srcRect l="4730" r="7188"/>
          <a:stretch/>
        </p:blipFill>
        <p:spPr>
          <a:xfrm>
            <a:off x="2464029" y="263454"/>
            <a:ext cx="7260799" cy="6594546"/>
          </a:xfrm>
          <a:prstGeom prst="rect">
            <a:avLst/>
          </a:prstGeom>
        </p:spPr>
      </p:pic>
      <p:sp>
        <p:nvSpPr>
          <p:cNvPr id="5" name="TextBox 4">
            <a:extLst>
              <a:ext uri="{FF2B5EF4-FFF2-40B4-BE49-F238E27FC236}">
                <a16:creationId xmlns:a16="http://schemas.microsoft.com/office/drawing/2014/main" id="{8FE1C601-6265-A061-91E9-9B4FA919899C}"/>
              </a:ext>
            </a:extLst>
          </p:cNvPr>
          <p:cNvSpPr txBox="1"/>
          <p:nvPr/>
        </p:nvSpPr>
        <p:spPr>
          <a:xfrm>
            <a:off x="5637229" y="2974156"/>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40398837-93F3-61F2-A96B-D97B14E038D0}"/>
              </a:ext>
            </a:extLst>
          </p:cNvPr>
          <p:cNvSpPr txBox="1"/>
          <p:nvPr/>
        </p:nvSpPr>
        <p:spPr>
          <a:xfrm>
            <a:off x="10476321" y="2974156"/>
            <a:ext cx="1715679" cy="461665"/>
          </a:xfrm>
          <a:prstGeom prst="rect">
            <a:avLst/>
          </a:prstGeom>
          <a:noFill/>
        </p:spPr>
        <p:txBody>
          <a:bodyPr wrap="square" rtlCol="0">
            <a:spAutoFit/>
          </a:bodyPr>
          <a:lstStyle/>
          <a:p>
            <a:pPr algn="ctr"/>
            <a:r>
              <a:rPr lang="en-US" sz="2400" b="1" dirty="0">
                <a:solidFill>
                  <a:srgbClr val="FF0000"/>
                </a:solidFill>
                <a:latin typeface="Bahnschrift Condensed" panose="020B0502040204020203" pitchFamily="34" charset="0"/>
              </a:rPr>
              <a:t>PART I - DS</a:t>
            </a:r>
          </a:p>
        </p:txBody>
      </p:sp>
    </p:spTree>
    <p:extLst>
      <p:ext uri="{BB962C8B-B14F-4D97-AF65-F5344CB8AC3E}">
        <p14:creationId xmlns:p14="http://schemas.microsoft.com/office/powerpoint/2010/main" val="3210997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B2CAFC-95A5-1048-0231-1B91F04E67DE}"/>
              </a:ext>
            </a:extLst>
          </p:cNvPr>
          <p:cNvSpPr txBox="1"/>
          <p:nvPr/>
        </p:nvSpPr>
        <p:spPr>
          <a:xfrm>
            <a:off x="584462" y="377072"/>
            <a:ext cx="11340445" cy="6340197"/>
          </a:xfrm>
          <a:prstGeom prst="rect">
            <a:avLst/>
          </a:prstGeom>
          <a:noFill/>
        </p:spPr>
        <p:txBody>
          <a:bodyPr wrap="square" rtlCol="0">
            <a:spAutoFit/>
          </a:bodyPr>
          <a:lstStyle/>
          <a:p>
            <a:pPr algn="just"/>
            <a:r>
              <a:rPr lang="en-US" sz="1400" b="1" dirty="0">
                <a:solidFill>
                  <a:srgbClr val="FF0000"/>
                </a:solidFill>
                <a:effectLst/>
                <a:latin typeface="+mj-lt"/>
              </a:rPr>
              <a:t>DISTRIBUTION of FEATURES:</a:t>
            </a:r>
            <a:endParaRPr lang="en-US" sz="1400" b="0" dirty="0">
              <a:solidFill>
                <a:srgbClr val="FF0000"/>
              </a:solidFill>
              <a:effectLst/>
              <a:latin typeface="+mj-lt"/>
            </a:endParaRPr>
          </a:p>
          <a:p>
            <a:pPr algn="just"/>
            <a:br>
              <a:rPr lang="en-US" sz="1400" b="0" dirty="0">
                <a:solidFill>
                  <a:srgbClr val="000000"/>
                </a:solidFill>
                <a:effectLst/>
                <a:latin typeface="+mj-lt"/>
              </a:rPr>
            </a:br>
            <a:r>
              <a:rPr lang="en-US" sz="1400" b="1" dirty="0">
                <a:solidFill>
                  <a:srgbClr val="000080"/>
                </a:solidFill>
                <a:effectLst/>
                <a:latin typeface="+mj-lt"/>
              </a:rPr>
              <a:t>AREA:</a:t>
            </a:r>
            <a:endParaRPr lang="en-US" sz="1400" b="0" dirty="0">
              <a:solidFill>
                <a:srgbClr val="000000"/>
              </a:solidFill>
              <a:effectLst/>
              <a:latin typeface="+mj-lt"/>
            </a:endParaRPr>
          </a:p>
          <a:p>
            <a:pPr algn="just"/>
            <a:r>
              <a:rPr lang="en-US" sz="1400" b="0" dirty="0">
                <a:solidFill>
                  <a:srgbClr val="0451A5"/>
                </a:solidFill>
                <a:effectLst/>
                <a:latin typeface="+mj-lt"/>
              </a:rPr>
              <a:t>-</a:t>
            </a:r>
            <a:r>
              <a:rPr lang="en-US" sz="1400" b="0" dirty="0">
                <a:solidFill>
                  <a:srgbClr val="000000"/>
                </a:solidFill>
                <a:effectLst/>
                <a:latin typeface="+mj-lt"/>
              </a:rPr>
              <a:t> People preferred to buy in Chrompet, the most followed by Karapakkam. In T Nagar, they showed less interest.</a:t>
            </a:r>
          </a:p>
          <a:p>
            <a:pPr algn="just"/>
            <a:br>
              <a:rPr lang="en-US" sz="1400" b="0" dirty="0">
                <a:solidFill>
                  <a:srgbClr val="000000"/>
                </a:solidFill>
                <a:effectLst/>
                <a:latin typeface="+mj-lt"/>
              </a:rPr>
            </a:br>
            <a:r>
              <a:rPr lang="en-US" sz="1400" b="1" dirty="0">
                <a:solidFill>
                  <a:srgbClr val="000080"/>
                </a:solidFill>
                <a:effectLst/>
                <a:latin typeface="+mj-lt"/>
              </a:rPr>
              <a:t>SALE_COND:</a:t>
            </a:r>
            <a:endParaRPr lang="en-US" sz="1400" b="0" dirty="0">
              <a:solidFill>
                <a:srgbClr val="000000"/>
              </a:solidFill>
              <a:effectLst/>
              <a:latin typeface="+mj-lt"/>
            </a:endParaRPr>
          </a:p>
          <a:p>
            <a:pPr algn="just"/>
            <a:r>
              <a:rPr lang="en-US" sz="1400" b="0" dirty="0">
                <a:solidFill>
                  <a:srgbClr val="0451A5"/>
                </a:solidFill>
                <a:effectLst/>
                <a:latin typeface="+mj-lt"/>
              </a:rPr>
              <a:t>-</a:t>
            </a:r>
            <a:r>
              <a:rPr lang="en-US" sz="1400" b="0" dirty="0">
                <a:solidFill>
                  <a:srgbClr val="000000"/>
                </a:solidFill>
                <a:effectLst/>
                <a:latin typeface="+mj-lt"/>
              </a:rPr>
              <a:t> There is no better pattern in this feature, with little changes among them.  People don't show variations in buying based on type of sales. </a:t>
            </a:r>
          </a:p>
          <a:p>
            <a:pPr algn="just"/>
            <a:r>
              <a:rPr lang="en-US" sz="1400" b="0" dirty="0">
                <a:solidFill>
                  <a:srgbClr val="0451A5"/>
                </a:solidFill>
                <a:effectLst/>
                <a:latin typeface="+mj-lt"/>
              </a:rPr>
              <a:t>-</a:t>
            </a:r>
            <a:r>
              <a:rPr lang="en-US" sz="1400" b="0" dirty="0">
                <a:solidFill>
                  <a:srgbClr val="000000"/>
                </a:solidFill>
                <a:effectLst/>
                <a:latin typeface="+mj-lt"/>
              </a:rPr>
              <a:t> From the data,  Adjacent Land sold a lot, Family properties transferred less.</a:t>
            </a:r>
          </a:p>
          <a:p>
            <a:pPr algn="just"/>
            <a:br>
              <a:rPr lang="en-US" sz="1400" b="0" dirty="0">
                <a:solidFill>
                  <a:srgbClr val="000000"/>
                </a:solidFill>
                <a:effectLst/>
                <a:latin typeface="+mj-lt"/>
              </a:rPr>
            </a:br>
            <a:r>
              <a:rPr lang="en-US" sz="1400" b="1" dirty="0">
                <a:solidFill>
                  <a:srgbClr val="000080"/>
                </a:solidFill>
                <a:effectLst/>
                <a:latin typeface="+mj-lt"/>
              </a:rPr>
              <a:t>PARK_FACIL:</a:t>
            </a:r>
            <a:endParaRPr lang="en-US" sz="1400" b="0" dirty="0">
              <a:solidFill>
                <a:srgbClr val="000000"/>
              </a:solidFill>
              <a:effectLst/>
              <a:latin typeface="+mj-lt"/>
            </a:endParaRPr>
          </a:p>
          <a:p>
            <a:pPr algn="just"/>
            <a:r>
              <a:rPr lang="en-US" sz="1400" b="0" dirty="0">
                <a:solidFill>
                  <a:srgbClr val="0451A5"/>
                </a:solidFill>
                <a:effectLst/>
                <a:latin typeface="+mj-lt"/>
              </a:rPr>
              <a:t>-</a:t>
            </a:r>
            <a:r>
              <a:rPr lang="en-US" sz="1400" b="0" dirty="0">
                <a:solidFill>
                  <a:srgbClr val="000000"/>
                </a:solidFill>
                <a:effectLst/>
                <a:latin typeface="+mj-lt"/>
              </a:rPr>
              <a:t> Here too, there is not much difference though people opted for the houses with Parking Facility. </a:t>
            </a:r>
          </a:p>
          <a:p>
            <a:pPr algn="just"/>
            <a:r>
              <a:rPr lang="en-US" sz="1400" b="0" dirty="0">
                <a:solidFill>
                  <a:srgbClr val="0451A5"/>
                </a:solidFill>
                <a:effectLst/>
                <a:latin typeface="+mj-lt"/>
              </a:rPr>
              <a:t>-</a:t>
            </a:r>
            <a:r>
              <a:rPr lang="en-US" sz="1400" b="0" dirty="0">
                <a:solidFill>
                  <a:srgbClr val="000000"/>
                </a:solidFill>
                <a:effectLst/>
                <a:latin typeface="+mj-lt"/>
              </a:rPr>
              <a:t> From this, we could infer that half of the population don't own vehicles or the parking facility doesn't mean a lot to them.</a:t>
            </a:r>
          </a:p>
          <a:p>
            <a:pPr algn="just"/>
            <a:br>
              <a:rPr lang="en-US" sz="1400" b="0" dirty="0">
                <a:solidFill>
                  <a:srgbClr val="000000"/>
                </a:solidFill>
                <a:effectLst/>
                <a:latin typeface="+mj-lt"/>
              </a:rPr>
            </a:br>
            <a:r>
              <a:rPr lang="en-US" sz="1400" b="1" dirty="0">
                <a:solidFill>
                  <a:srgbClr val="000080"/>
                </a:solidFill>
                <a:effectLst/>
                <a:latin typeface="+mj-lt"/>
              </a:rPr>
              <a:t>BUILDTYPE:</a:t>
            </a:r>
            <a:endParaRPr lang="en-US" sz="1400" b="0" dirty="0">
              <a:solidFill>
                <a:srgbClr val="000000"/>
              </a:solidFill>
              <a:effectLst/>
              <a:latin typeface="+mj-lt"/>
            </a:endParaRPr>
          </a:p>
          <a:p>
            <a:pPr algn="just"/>
            <a:r>
              <a:rPr lang="en-US" sz="1400" b="0" dirty="0">
                <a:solidFill>
                  <a:srgbClr val="0451A5"/>
                </a:solidFill>
                <a:effectLst/>
                <a:latin typeface="+mj-lt"/>
              </a:rPr>
              <a:t>-</a:t>
            </a:r>
            <a:r>
              <a:rPr lang="en-US" sz="1400" b="0" dirty="0">
                <a:solidFill>
                  <a:srgbClr val="000000"/>
                </a:solidFill>
                <a:effectLst/>
                <a:latin typeface="+mj-lt"/>
              </a:rPr>
              <a:t> People are more interested in Houses than Commercial buildings and others.</a:t>
            </a:r>
          </a:p>
          <a:p>
            <a:pPr algn="just"/>
            <a:br>
              <a:rPr lang="en-US" sz="1400" b="0" dirty="0">
                <a:solidFill>
                  <a:srgbClr val="000000"/>
                </a:solidFill>
                <a:effectLst/>
                <a:latin typeface="+mj-lt"/>
              </a:rPr>
            </a:br>
            <a:r>
              <a:rPr lang="en-US" sz="1400" b="1" dirty="0">
                <a:solidFill>
                  <a:srgbClr val="000080"/>
                </a:solidFill>
                <a:effectLst/>
                <a:latin typeface="+mj-lt"/>
              </a:rPr>
              <a:t>UTILITY_AVAIL:</a:t>
            </a:r>
            <a:endParaRPr lang="en-US" sz="1400" b="0" dirty="0">
              <a:solidFill>
                <a:srgbClr val="000000"/>
              </a:solidFill>
              <a:effectLst/>
              <a:latin typeface="+mj-lt"/>
            </a:endParaRPr>
          </a:p>
          <a:p>
            <a:pPr algn="just"/>
            <a:r>
              <a:rPr lang="en-US" sz="1400" b="0" dirty="0">
                <a:solidFill>
                  <a:srgbClr val="0451A5"/>
                </a:solidFill>
                <a:effectLst/>
                <a:latin typeface="+mj-lt"/>
              </a:rPr>
              <a:t>-</a:t>
            </a:r>
            <a:r>
              <a:rPr lang="en-US" sz="1400" b="0" dirty="0">
                <a:solidFill>
                  <a:srgbClr val="000000"/>
                </a:solidFill>
                <a:effectLst/>
                <a:latin typeface="+mj-lt"/>
              </a:rPr>
              <a:t> AllPub: All public Utilities (Electricity, Gas, Water &amp; Sewerage) - preferred a lot</a:t>
            </a:r>
          </a:p>
          <a:p>
            <a:pPr algn="just"/>
            <a:r>
              <a:rPr lang="en-US" sz="1400" b="0" dirty="0">
                <a:solidFill>
                  <a:srgbClr val="0451A5"/>
                </a:solidFill>
                <a:effectLst/>
                <a:latin typeface="+mj-lt"/>
              </a:rPr>
              <a:t>-</a:t>
            </a:r>
            <a:r>
              <a:rPr lang="en-US" sz="1400" b="0" dirty="0">
                <a:solidFill>
                  <a:srgbClr val="000000"/>
                </a:solidFill>
                <a:effectLst/>
                <a:latin typeface="+mj-lt"/>
              </a:rPr>
              <a:t> NoSewr: Electricity, Gas, and Water (No Septic Tank)</a:t>
            </a:r>
          </a:p>
          <a:p>
            <a:pPr algn="just"/>
            <a:r>
              <a:rPr lang="en-US" sz="1400" b="0" dirty="0">
                <a:solidFill>
                  <a:srgbClr val="0451A5"/>
                </a:solidFill>
                <a:effectLst/>
                <a:latin typeface="+mj-lt"/>
              </a:rPr>
              <a:t>-</a:t>
            </a:r>
            <a:r>
              <a:rPr lang="en-US" sz="1400" b="0" dirty="0">
                <a:solidFill>
                  <a:srgbClr val="000000"/>
                </a:solidFill>
                <a:effectLst/>
                <a:latin typeface="+mj-lt"/>
              </a:rPr>
              <a:t> NoSeWa: Electricity and Gas Only (No Water and Septic Tank)</a:t>
            </a:r>
          </a:p>
          <a:p>
            <a:pPr algn="just"/>
            <a:r>
              <a:rPr lang="en-US" sz="1400" b="0" dirty="0">
                <a:solidFill>
                  <a:srgbClr val="0451A5"/>
                </a:solidFill>
                <a:effectLst/>
                <a:latin typeface="+mj-lt"/>
              </a:rPr>
              <a:t>-</a:t>
            </a:r>
            <a:r>
              <a:rPr lang="en-US" sz="1400" b="0" dirty="0">
                <a:solidFill>
                  <a:srgbClr val="000000"/>
                </a:solidFill>
                <a:effectLst/>
                <a:latin typeface="+mj-lt"/>
              </a:rPr>
              <a:t> ELO: Electricity only STREET - Least preference</a:t>
            </a:r>
          </a:p>
          <a:p>
            <a:pPr algn="just"/>
            <a:br>
              <a:rPr lang="en-US" sz="1400" b="0" dirty="0">
                <a:solidFill>
                  <a:srgbClr val="000000"/>
                </a:solidFill>
                <a:effectLst/>
                <a:latin typeface="+mj-lt"/>
              </a:rPr>
            </a:br>
            <a:r>
              <a:rPr lang="en-US" sz="1400" b="1" dirty="0">
                <a:solidFill>
                  <a:srgbClr val="000080"/>
                </a:solidFill>
                <a:effectLst/>
                <a:latin typeface="+mj-lt"/>
              </a:rPr>
              <a:t>STREET:</a:t>
            </a:r>
            <a:endParaRPr lang="en-US" sz="1400" b="0" dirty="0">
              <a:solidFill>
                <a:srgbClr val="000000"/>
              </a:solidFill>
              <a:effectLst/>
              <a:latin typeface="+mj-lt"/>
            </a:endParaRPr>
          </a:p>
          <a:p>
            <a:pPr algn="just"/>
            <a:r>
              <a:rPr lang="en-US" sz="1400" b="0" dirty="0">
                <a:solidFill>
                  <a:srgbClr val="0451A5"/>
                </a:solidFill>
                <a:effectLst/>
                <a:latin typeface="+mj-lt"/>
              </a:rPr>
              <a:t>-</a:t>
            </a:r>
            <a:r>
              <a:rPr lang="en-US" sz="1400" b="0" dirty="0">
                <a:solidFill>
                  <a:srgbClr val="000000"/>
                </a:solidFill>
                <a:effectLst/>
                <a:latin typeface="+mj-lt"/>
              </a:rPr>
              <a:t> There is a demand for accessibility to their houses / others. So, they opted for paved road and if not available, they preferred at least Gravel laid.</a:t>
            </a:r>
          </a:p>
          <a:p>
            <a:pPr algn="just"/>
            <a:br>
              <a:rPr lang="en-US" sz="1400" b="0" dirty="0">
                <a:solidFill>
                  <a:srgbClr val="000000"/>
                </a:solidFill>
                <a:effectLst/>
                <a:latin typeface="+mj-lt"/>
              </a:rPr>
            </a:br>
            <a:r>
              <a:rPr lang="en-US" sz="1400" b="1" dirty="0">
                <a:solidFill>
                  <a:srgbClr val="000080"/>
                </a:solidFill>
                <a:effectLst/>
                <a:latin typeface="+mj-lt"/>
              </a:rPr>
              <a:t>MZZONE:</a:t>
            </a:r>
            <a:endParaRPr lang="en-US" sz="1400" b="0" dirty="0">
              <a:solidFill>
                <a:srgbClr val="000000"/>
              </a:solidFill>
              <a:effectLst/>
              <a:latin typeface="+mj-lt"/>
            </a:endParaRPr>
          </a:p>
          <a:p>
            <a:pPr algn="just"/>
            <a:r>
              <a:rPr lang="en-US" sz="1400" b="0" dirty="0">
                <a:solidFill>
                  <a:srgbClr val="0451A5"/>
                </a:solidFill>
                <a:effectLst/>
                <a:latin typeface="+mj-lt"/>
              </a:rPr>
              <a:t>-</a:t>
            </a:r>
            <a:r>
              <a:rPr lang="en-US" sz="1400" b="0" dirty="0">
                <a:solidFill>
                  <a:srgbClr val="000000"/>
                </a:solidFill>
                <a:effectLst/>
                <a:latin typeface="+mj-lt"/>
              </a:rPr>
              <a:t> People showed more interest in Residential Low Density(RL) following Residential High (RH) and Residential Low (RL) Density areas than Commercial (C) and Agricultural (A) zones.  They bought buildings the least in Industrial  (I) zones. </a:t>
            </a:r>
          </a:p>
        </p:txBody>
      </p:sp>
    </p:spTree>
    <p:extLst>
      <p:ext uri="{BB962C8B-B14F-4D97-AF65-F5344CB8AC3E}">
        <p14:creationId xmlns:p14="http://schemas.microsoft.com/office/powerpoint/2010/main" val="206971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9C8F30-5C34-4A25-A048-1F081EC54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spTree>
    <p:extLst>
      <p:ext uri="{BB962C8B-B14F-4D97-AF65-F5344CB8AC3E}">
        <p14:creationId xmlns:p14="http://schemas.microsoft.com/office/powerpoint/2010/main" val="207787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B2CAFC-95A5-1048-0231-1B91F04E67DE}"/>
              </a:ext>
            </a:extLst>
          </p:cNvPr>
          <p:cNvSpPr txBox="1"/>
          <p:nvPr/>
        </p:nvSpPr>
        <p:spPr>
          <a:xfrm>
            <a:off x="546756" y="735291"/>
            <a:ext cx="10784264" cy="3754874"/>
          </a:xfrm>
          <a:prstGeom prst="rect">
            <a:avLst/>
          </a:prstGeom>
          <a:noFill/>
        </p:spPr>
        <p:txBody>
          <a:bodyPr wrap="square" rtlCol="0">
            <a:spAutoFit/>
          </a:bodyPr>
          <a:lstStyle/>
          <a:p>
            <a:pPr algn="just"/>
            <a:r>
              <a:rPr lang="en-US" sz="1400" b="1" dirty="0">
                <a:solidFill>
                  <a:srgbClr val="FF0000"/>
                </a:solidFill>
                <a:effectLst/>
                <a:latin typeface="+mj-lt"/>
              </a:rPr>
              <a:t>DISTRIBUTION of FEATURES:</a:t>
            </a:r>
            <a:endParaRPr lang="en-US" sz="1400" b="0" dirty="0">
              <a:solidFill>
                <a:srgbClr val="FF0000"/>
              </a:solidFill>
              <a:effectLst/>
              <a:latin typeface="+mj-lt"/>
            </a:endParaRPr>
          </a:p>
          <a:p>
            <a:br>
              <a:rPr lang="en-US" sz="1400" b="0" dirty="0">
                <a:solidFill>
                  <a:srgbClr val="000000"/>
                </a:solidFill>
                <a:effectLst/>
                <a:latin typeface="+mj-lt"/>
              </a:rPr>
            </a:br>
            <a:r>
              <a:rPr lang="en-US" sz="1400" b="1" dirty="0">
                <a:solidFill>
                  <a:srgbClr val="000080"/>
                </a:solidFill>
                <a:effectLst/>
                <a:latin typeface="+mj-lt"/>
              </a:rPr>
              <a:t>INT_SQFT</a:t>
            </a:r>
            <a:r>
              <a:rPr lang="en-US" sz="1400" b="0" dirty="0">
                <a:solidFill>
                  <a:srgbClr val="000000"/>
                </a:solidFill>
                <a:effectLst/>
                <a:latin typeface="+mj-lt"/>
              </a:rPr>
              <a:t> - The range lies between 500 sqft and 2500 sqft.</a:t>
            </a:r>
          </a:p>
          <a:p>
            <a:br>
              <a:rPr lang="en-US" sz="1400" b="0" dirty="0">
                <a:solidFill>
                  <a:srgbClr val="000000"/>
                </a:solidFill>
                <a:effectLst/>
                <a:latin typeface="+mj-lt"/>
              </a:rPr>
            </a:br>
            <a:r>
              <a:rPr lang="en-US" sz="1400" b="1" dirty="0">
                <a:solidFill>
                  <a:srgbClr val="000080"/>
                </a:solidFill>
                <a:effectLst/>
                <a:latin typeface="+mj-lt"/>
              </a:rPr>
              <a:t>DIST_MAINROAD</a:t>
            </a:r>
            <a:r>
              <a:rPr lang="en-US" sz="1400" b="0" dirty="0">
                <a:solidFill>
                  <a:srgbClr val="000000"/>
                </a:solidFill>
                <a:effectLst/>
                <a:latin typeface="+mj-lt"/>
              </a:rPr>
              <a:t> - Uniformly distributed with skewness of 0.02. </a:t>
            </a:r>
          </a:p>
          <a:p>
            <a:br>
              <a:rPr lang="en-US" sz="1400" b="0" dirty="0">
                <a:solidFill>
                  <a:srgbClr val="000000"/>
                </a:solidFill>
                <a:effectLst/>
                <a:latin typeface="+mj-lt"/>
              </a:rPr>
            </a:br>
            <a:r>
              <a:rPr lang="en-US" sz="1400" b="1" dirty="0">
                <a:solidFill>
                  <a:srgbClr val="000080"/>
                </a:solidFill>
                <a:effectLst/>
                <a:latin typeface="+mj-lt"/>
              </a:rPr>
              <a:t>N_BEDROOM</a:t>
            </a:r>
            <a:r>
              <a:rPr lang="en-US" sz="1400" b="0" dirty="0">
                <a:solidFill>
                  <a:srgbClr val="000000"/>
                </a:solidFill>
                <a:effectLst/>
                <a:latin typeface="+mj-lt"/>
              </a:rPr>
              <a:t> - Skewed (Truncated) distribution with skew of 1.16 with the mode being 1. Ranges between 1 and 4.</a:t>
            </a:r>
          </a:p>
          <a:p>
            <a:br>
              <a:rPr lang="en-US" sz="1400" b="0" dirty="0">
                <a:solidFill>
                  <a:srgbClr val="000000"/>
                </a:solidFill>
                <a:effectLst/>
                <a:latin typeface="+mj-lt"/>
              </a:rPr>
            </a:br>
            <a:r>
              <a:rPr lang="en-US" sz="1400" b="1" dirty="0">
                <a:solidFill>
                  <a:srgbClr val="000080"/>
                </a:solidFill>
                <a:effectLst/>
                <a:latin typeface="+mj-lt"/>
              </a:rPr>
              <a:t>N_BATHROOM</a:t>
            </a:r>
            <a:r>
              <a:rPr lang="en-US" sz="1400" b="0" dirty="0">
                <a:solidFill>
                  <a:srgbClr val="000000"/>
                </a:solidFill>
                <a:effectLst/>
                <a:latin typeface="+mj-lt"/>
              </a:rPr>
              <a:t> - Skewed (Truncated) distribution with skew of 1.34 with the mode being 1 Ranges between 1 and 2.</a:t>
            </a:r>
          </a:p>
          <a:p>
            <a:br>
              <a:rPr lang="en-US" sz="1400" b="0" dirty="0">
                <a:solidFill>
                  <a:srgbClr val="000000"/>
                </a:solidFill>
                <a:effectLst/>
                <a:latin typeface="+mj-lt"/>
              </a:rPr>
            </a:br>
            <a:r>
              <a:rPr lang="en-US" sz="1400" b="1" dirty="0">
                <a:solidFill>
                  <a:srgbClr val="000080"/>
                </a:solidFill>
                <a:effectLst/>
                <a:latin typeface="+mj-lt"/>
              </a:rPr>
              <a:t>N_ROOM</a:t>
            </a:r>
            <a:r>
              <a:rPr lang="en-US" sz="1400" b="0" dirty="0">
                <a:solidFill>
                  <a:srgbClr val="000000"/>
                </a:solidFill>
                <a:effectLst/>
                <a:latin typeface="+mj-lt"/>
              </a:rPr>
              <a:t> - Normal distribution with skew of 0.1 with the mode being 4 Rooms. Ranges between 1 and 6.</a:t>
            </a:r>
          </a:p>
          <a:p>
            <a:endParaRPr lang="en-US" sz="1400" b="0" dirty="0">
              <a:solidFill>
                <a:srgbClr val="000000"/>
              </a:solidFill>
              <a:effectLst/>
              <a:latin typeface="+mj-lt"/>
            </a:endParaRPr>
          </a:p>
          <a:p>
            <a:r>
              <a:rPr lang="en-US" sz="1400" b="1" dirty="0">
                <a:solidFill>
                  <a:srgbClr val="000080"/>
                </a:solidFill>
                <a:effectLst/>
                <a:latin typeface="+mj-lt"/>
              </a:rPr>
              <a:t>AGE_OF_BUILD</a:t>
            </a:r>
            <a:r>
              <a:rPr lang="en-US" sz="1400" b="0" dirty="0">
                <a:solidFill>
                  <a:srgbClr val="000000"/>
                </a:solidFill>
                <a:effectLst/>
                <a:latin typeface="+mj-lt"/>
              </a:rPr>
              <a:t> - Skewed distribution with 0.27 skew. People preferred 19-20 years of buildings with highest priorities.</a:t>
            </a:r>
          </a:p>
          <a:p>
            <a:pPr marL="285750" indent="-285750">
              <a:buFontTx/>
              <a:buChar char="-"/>
            </a:pPr>
            <a:endParaRPr lang="en-US" sz="1400" dirty="0">
              <a:solidFill>
                <a:srgbClr val="000000"/>
              </a:solidFill>
              <a:latin typeface="+mj-lt"/>
            </a:endParaRPr>
          </a:p>
          <a:p>
            <a:pPr marL="285750" indent="-285750">
              <a:buFontTx/>
              <a:buChar char="-"/>
            </a:pPr>
            <a:endParaRPr lang="en-US" sz="1400" b="0" dirty="0">
              <a:solidFill>
                <a:srgbClr val="000000"/>
              </a:solidFill>
              <a:effectLst/>
              <a:latin typeface="+mj-lt"/>
            </a:endParaRPr>
          </a:p>
          <a:p>
            <a:pPr marL="285750" indent="-285750">
              <a:buFontTx/>
              <a:buChar char="-"/>
            </a:pPr>
            <a:endParaRPr lang="en-US" sz="1400" dirty="0">
              <a:solidFill>
                <a:srgbClr val="000000"/>
              </a:solidFill>
              <a:latin typeface="+mj-lt"/>
            </a:endParaRPr>
          </a:p>
          <a:p>
            <a:r>
              <a:rPr lang="en-US" sz="1400" b="0" dirty="0">
                <a:solidFill>
                  <a:srgbClr val="000000"/>
                </a:solidFill>
                <a:effectLst/>
                <a:latin typeface="+mj-lt"/>
              </a:rPr>
              <a:t>*</a:t>
            </a:r>
            <a:r>
              <a:rPr lang="en-US" sz="1200" b="1" i="1" dirty="0">
                <a:solidFill>
                  <a:srgbClr val="000000"/>
                </a:solidFill>
                <a:effectLst/>
                <a:latin typeface="+mj-lt"/>
              </a:rPr>
              <a:t>plots are not shown here</a:t>
            </a:r>
            <a:endParaRPr lang="en-US" sz="1400" b="1" i="1" dirty="0">
              <a:solidFill>
                <a:srgbClr val="000000"/>
              </a:solidFill>
              <a:effectLst/>
              <a:latin typeface="+mj-lt"/>
            </a:endParaRPr>
          </a:p>
        </p:txBody>
      </p:sp>
    </p:spTree>
    <p:extLst>
      <p:ext uri="{BB962C8B-B14F-4D97-AF65-F5344CB8AC3E}">
        <p14:creationId xmlns:p14="http://schemas.microsoft.com/office/powerpoint/2010/main" val="3916426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22935-5E7A-C9FB-1AF5-07C9F0E35792}"/>
              </a:ext>
            </a:extLst>
          </p:cNvPr>
          <p:cNvPicPr>
            <a:picLocks noChangeAspect="1"/>
          </p:cNvPicPr>
          <p:nvPr/>
        </p:nvPicPr>
        <p:blipFill rotWithShape="1">
          <a:blip r:embed="rId2">
            <a:extLst>
              <a:ext uri="{28A0092B-C50C-407E-A947-70E740481C1C}">
                <a14:useLocalDpi xmlns:a14="http://schemas.microsoft.com/office/drawing/2010/main" val="0"/>
              </a:ext>
            </a:extLst>
          </a:blip>
          <a:srcRect l="806" t="4301" r="7796"/>
          <a:stretch/>
        </p:blipFill>
        <p:spPr>
          <a:xfrm>
            <a:off x="806246" y="147484"/>
            <a:ext cx="10028904" cy="6563032"/>
          </a:xfrm>
          <a:prstGeom prst="rect">
            <a:avLst/>
          </a:prstGeom>
        </p:spPr>
      </p:pic>
    </p:spTree>
    <p:extLst>
      <p:ext uri="{BB962C8B-B14F-4D97-AF65-F5344CB8AC3E}">
        <p14:creationId xmlns:p14="http://schemas.microsoft.com/office/powerpoint/2010/main" val="392611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94EAB-6977-3F93-E26A-36B60131C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spTree>
    <p:extLst>
      <p:ext uri="{BB962C8B-B14F-4D97-AF65-F5344CB8AC3E}">
        <p14:creationId xmlns:p14="http://schemas.microsoft.com/office/powerpoint/2010/main" val="427131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367</TotalTime>
  <Words>1623</Words>
  <Application>Microsoft Office PowerPoint</Application>
  <PresentationFormat>Widescreen</PresentationFormat>
  <Paragraphs>142</Paragraphs>
  <Slides>22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Bahnschrift Condensed</vt:lpstr>
      <vt:lpstr>Bahnschrift Light</vt:lpstr>
      <vt:lpstr>Bahnschrift Light SemiCondensed</vt:lpstr>
      <vt:lpstr>Calibri</vt:lpstr>
      <vt:lpstr>Calibri Light</vt:lpstr>
      <vt:lpstr>Consolas</vt:lpstr>
      <vt:lpstr>Office Theme</vt:lpstr>
      <vt:lpstr>CHENNAI HOUSE PRICE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Nesan K</dc:creator>
  <cp:lastModifiedBy>Nesan K</cp:lastModifiedBy>
  <cp:revision>19</cp:revision>
  <dcterms:created xsi:type="dcterms:W3CDTF">2022-07-21T17:37:32Z</dcterms:created>
  <dcterms:modified xsi:type="dcterms:W3CDTF">2022-08-01T11:29:10Z</dcterms:modified>
</cp:coreProperties>
</file>